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D1016-AC6C-4E9D-9E9F-8A63E031E35F}"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5E6E0-B4AE-4C93-A098-B79E53533741}" type="slidenum">
              <a:rPr lang="en-US" smtClean="0"/>
              <a:t>‹#›</a:t>
            </a:fld>
            <a:endParaRPr lang="en-US"/>
          </a:p>
        </p:txBody>
      </p:sp>
    </p:spTree>
    <p:extLst>
      <p:ext uri="{BB962C8B-B14F-4D97-AF65-F5344CB8AC3E}">
        <p14:creationId xmlns:p14="http://schemas.microsoft.com/office/powerpoint/2010/main" val="305793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5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025E338-C30B-48C1-B419-E46A70344A98}" type="slidenum">
              <a:rPr lang="en-US" altLang="en-US" smtClean="0">
                <a:solidFill>
                  <a:prstClr val="black"/>
                </a:solidFill>
              </a:rPr>
              <a:pPr/>
              <a:t>2</a:t>
            </a:fld>
            <a:endParaRPr lang="en-US" altLang="en-US" smtClean="0">
              <a:solidFill>
                <a:prstClr val="black"/>
              </a:solidFill>
            </a:endParaRPr>
          </a:p>
        </p:txBody>
      </p:sp>
    </p:spTree>
    <p:extLst>
      <p:ext uri="{BB962C8B-B14F-4D97-AF65-F5344CB8AC3E}">
        <p14:creationId xmlns:p14="http://schemas.microsoft.com/office/powerpoint/2010/main" val="2296279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8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AAB185-A9FB-4B15-8F74-6B8654AC09E4}" type="slidenum">
              <a:rPr lang="en-US" altLang="en-US" smtClean="0">
                <a:solidFill>
                  <a:prstClr val="black"/>
                </a:solidFill>
              </a:rPr>
              <a:pPr/>
              <a:t>24</a:t>
            </a:fld>
            <a:endParaRPr lang="en-US" altLang="en-US" smtClean="0">
              <a:solidFill>
                <a:prstClr val="black"/>
              </a:solidFill>
            </a:endParaRPr>
          </a:p>
        </p:txBody>
      </p:sp>
    </p:spTree>
    <p:extLst>
      <p:ext uri="{BB962C8B-B14F-4D97-AF65-F5344CB8AC3E}">
        <p14:creationId xmlns:p14="http://schemas.microsoft.com/office/powerpoint/2010/main" val="1568662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0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AB2CDA4-11A8-4B0A-8A7B-273C7D7F0E3C}" type="slidenum">
              <a:rPr lang="en-US" altLang="en-US" smtClean="0">
                <a:solidFill>
                  <a:prstClr val="black"/>
                </a:solidFill>
              </a:rPr>
              <a:pPr/>
              <a:t>25</a:t>
            </a:fld>
            <a:endParaRPr lang="en-US" altLang="en-US" smtClean="0">
              <a:solidFill>
                <a:prstClr val="black"/>
              </a:solidFill>
            </a:endParaRPr>
          </a:p>
        </p:txBody>
      </p:sp>
    </p:spTree>
    <p:extLst>
      <p:ext uri="{BB962C8B-B14F-4D97-AF65-F5344CB8AC3E}">
        <p14:creationId xmlns:p14="http://schemas.microsoft.com/office/powerpoint/2010/main" val="21017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2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880E8EE-B4C2-4F1F-8390-9CA0199AF793}" type="slidenum">
              <a:rPr lang="en-US" altLang="en-US" smtClean="0">
                <a:solidFill>
                  <a:prstClr val="black"/>
                </a:solidFill>
              </a:rPr>
              <a:pPr/>
              <a:t>26</a:t>
            </a:fld>
            <a:endParaRPr lang="en-US" altLang="en-US" smtClean="0">
              <a:solidFill>
                <a:prstClr val="black"/>
              </a:solidFill>
            </a:endParaRPr>
          </a:p>
        </p:txBody>
      </p:sp>
    </p:spTree>
    <p:extLst>
      <p:ext uri="{BB962C8B-B14F-4D97-AF65-F5344CB8AC3E}">
        <p14:creationId xmlns:p14="http://schemas.microsoft.com/office/powerpoint/2010/main" val="200235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4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42C9FF0-EA8E-4728-89AE-62DCF3D33929}" type="slidenum">
              <a:rPr lang="en-US" altLang="en-US" smtClean="0">
                <a:solidFill>
                  <a:prstClr val="black"/>
                </a:solidFill>
              </a:rPr>
              <a:pPr/>
              <a:t>27</a:t>
            </a:fld>
            <a:endParaRPr lang="en-US" altLang="en-US" smtClean="0">
              <a:solidFill>
                <a:prstClr val="black"/>
              </a:solidFill>
            </a:endParaRPr>
          </a:p>
        </p:txBody>
      </p:sp>
    </p:spTree>
    <p:extLst>
      <p:ext uri="{BB962C8B-B14F-4D97-AF65-F5344CB8AC3E}">
        <p14:creationId xmlns:p14="http://schemas.microsoft.com/office/powerpoint/2010/main" val="189580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6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59580D0-7996-4F48-8F2A-6D48114C5DA2}" type="slidenum">
              <a:rPr lang="en-US" altLang="en-US" smtClean="0">
                <a:solidFill>
                  <a:prstClr val="black"/>
                </a:solidFill>
              </a:rPr>
              <a:pPr/>
              <a:t>28</a:t>
            </a:fld>
            <a:endParaRPr lang="en-US" altLang="en-US" smtClean="0">
              <a:solidFill>
                <a:prstClr val="black"/>
              </a:solidFill>
            </a:endParaRPr>
          </a:p>
        </p:txBody>
      </p:sp>
    </p:spTree>
    <p:extLst>
      <p:ext uri="{BB962C8B-B14F-4D97-AF65-F5344CB8AC3E}">
        <p14:creationId xmlns:p14="http://schemas.microsoft.com/office/powerpoint/2010/main" val="3344297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8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FD2F77C-5758-4ECD-99E6-B68E0F9522C1}" type="slidenum">
              <a:rPr lang="en-US" altLang="en-US" smtClean="0">
                <a:solidFill>
                  <a:prstClr val="black"/>
                </a:solidFill>
              </a:rPr>
              <a:pPr/>
              <a:t>29</a:t>
            </a:fld>
            <a:endParaRPr lang="en-US" altLang="en-US" smtClean="0">
              <a:solidFill>
                <a:prstClr val="black"/>
              </a:solidFill>
            </a:endParaRPr>
          </a:p>
        </p:txBody>
      </p:sp>
    </p:spTree>
    <p:extLst>
      <p:ext uri="{BB962C8B-B14F-4D97-AF65-F5344CB8AC3E}">
        <p14:creationId xmlns:p14="http://schemas.microsoft.com/office/powerpoint/2010/main" val="280880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0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8421EA9-C8D2-4BE9-BB91-3C38CFF8FA61}" type="slidenum">
              <a:rPr lang="en-US" altLang="en-US" smtClean="0">
                <a:solidFill>
                  <a:prstClr val="black"/>
                </a:solidFill>
              </a:rPr>
              <a:pPr/>
              <a:t>30</a:t>
            </a:fld>
            <a:endParaRPr lang="en-US" altLang="en-US" smtClean="0">
              <a:solidFill>
                <a:prstClr val="black"/>
              </a:solidFill>
            </a:endParaRPr>
          </a:p>
        </p:txBody>
      </p:sp>
    </p:spTree>
    <p:extLst>
      <p:ext uri="{BB962C8B-B14F-4D97-AF65-F5344CB8AC3E}">
        <p14:creationId xmlns:p14="http://schemas.microsoft.com/office/powerpoint/2010/main" val="1029467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2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6800429-52D6-4489-BD0B-233E95CA8EB1}" type="slidenum">
              <a:rPr lang="en-US" altLang="en-US" smtClean="0">
                <a:solidFill>
                  <a:prstClr val="black"/>
                </a:solidFill>
              </a:rPr>
              <a:pPr/>
              <a:t>31</a:t>
            </a:fld>
            <a:endParaRPr lang="en-US" altLang="en-US" smtClean="0">
              <a:solidFill>
                <a:prstClr val="black"/>
              </a:solidFill>
            </a:endParaRPr>
          </a:p>
        </p:txBody>
      </p:sp>
    </p:spTree>
    <p:extLst>
      <p:ext uri="{BB962C8B-B14F-4D97-AF65-F5344CB8AC3E}">
        <p14:creationId xmlns:p14="http://schemas.microsoft.com/office/powerpoint/2010/main" val="2664590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4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672AC42-E8F1-4E94-A862-D159CF485832}" type="slidenum">
              <a:rPr lang="en-US" altLang="en-US" smtClean="0">
                <a:solidFill>
                  <a:prstClr val="black"/>
                </a:solidFill>
              </a:rPr>
              <a:pPr/>
              <a:t>32</a:t>
            </a:fld>
            <a:endParaRPr lang="en-US" altLang="en-US" smtClean="0">
              <a:solidFill>
                <a:prstClr val="black"/>
              </a:solidFill>
            </a:endParaRPr>
          </a:p>
        </p:txBody>
      </p:sp>
    </p:spTree>
    <p:extLst>
      <p:ext uri="{BB962C8B-B14F-4D97-AF65-F5344CB8AC3E}">
        <p14:creationId xmlns:p14="http://schemas.microsoft.com/office/powerpoint/2010/main" val="764615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D5E766B-0759-4656-8EDF-575ECFD27963}" type="slidenum">
              <a:rPr lang="en-US" altLang="en-US" smtClean="0">
                <a:solidFill>
                  <a:prstClr val="black"/>
                </a:solidFill>
              </a:rPr>
              <a:pPr/>
              <a:t>33</a:t>
            </a:fld>
            <a:endParaRPr lang="en-US" altLang="en-US" smtClean="0">
              <a:solidFill>
                <a:prstClr val="black"/>
              </a:solidFill>
            </a:endParaRPr>
          </a:p>
        </p:txBody>
      </p:sp>
    </p:spTree>
    <p:extLst>
      <p:ext uri="{BB962C8B-B14F-4D97-AF65-F5344CB8AC3E}">
        <p14:creationId xmlns:p14="http://schemas.microsoft.com/office/powerpoint/2010/main" val="306225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7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C3FB4F0-CC7C-4928-8E05-53FEF8C5CDD6}" type="slidenum">
              <a:rPr lang="en-US" altLang="en-US" smtClean="0">
                <a:solidFill>
                  <a:prstClr val="black"/>
                </a:solidFill>
              </a:rPr>
              <a:pPr/>
              <a:t>4</a:t>
            </a:fld>
            <a:endParaRPr lang="en-US" altLang="en-US" smtClean="0">
              <a:solidFill>
                <a:prstClr val="black"/>
              </a:solidFill>
            </a:endParaRPr>
          </a:p>
        </p:txBody>
      </p:sp>
    </p:spTree>
    <p:extLst>
      <p:ext uri="{BB962C8B-B14F-4D97-AF65-F5344CB8AC3E}">
        <p14:creationId xmlns:p14="http://schemas.microsoft.com/office/powerpoint/2010/main" val="83979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8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05EF08D-6451-4C21-AAF0-215E9DA72DBC}" type="slidenum">
              <a:rPr lang="en-US" altLang="en-US" smtClean="0">
                <a:solidFill>
                  <a:prstClr val="black"/>
                </a:solidFill>
              </a:rPr>
              <a:pPr/>
              <a:t>34</a:t>
            </a:fld>
            <a:endParaRPr lang="en-US" altLang="en-US" smtClean="0">
              <a:solidFill>
                <a:prstClr val="black"/>
              </a:solidFill>
            </a:endParaRPr>
          </a:p>
        </p:txBody>
      </p:sp>
    </p:spTree>
    <p:extLst>
      <p:ext uri="{BB962C8B-B14F-4D97-AF65-F5344CB8AC3E}">
        <p14:creationId xmlns:p14="http://schemas.microsoft.com/office/powerpoint/2010/main" val="1687423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0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8532846-E441-47B4-8DBD-CB0B74AB7F70}" type="slidenum">
              <a:rPr lang="en-US" altLang="en-US" smtClean="0">
                <a:solidFill>
                  <a:prstClr val="black"/>
                </a:solidFill>
              </a:rPr>
              <a:pPr/>
              <a:t>35</a:t>
            </a:fld>
            <a:endParaRPr lang="en-US" altLang="en-US" smtClean="0">
              <a:solidFill>
                <a:prstClr val="black"/>
              </a:solidFill>
            </a:endParaRPr>
          </a:p>
        </p:txBody>
      </p:sp>
    </p:spTree>
    <p:extLst>
      <p:ext uri="{BB962C8B-B14F-4D97-AF65-F5344CB8AC3E}">
        <p14:creationId xmlns:p14="http://schemas.microsoft.com/office/powerpoint/2010/main" val="1686287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2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5413FFE-5779-4C0D-8580-9ED7EAA86A0F}" type="slidenum">
              <a:rPr lang="en-US" altLang="en-US" smtClean="0">
                <a:solidFill>
                  <a:prstClr val="black"/>
                </a:solidFill>
              </a:rPr>
              <a:pPr/>
              <a:t>36</a:t>
            </a:fld>
            <a:endParaRPr lang="en-US" altLang="en-US" smtClean="0">
              <a:solidFill>
                <a:prstClr val="black"/>
              </a:solidFill>
            </a:endParaRPr>
          </a:p>
        </p:txBody>
      </p:sp>
    </p:spTree>
    <p:extLst>
      <p:ext uri="{BB962C8B-B14F-4D97-AF65-F5344CB8AC3E}">
        <p14:creationId xmlns:p14="http://schemas.microsoft.com/office/powerpoint/2010/main" val="1142203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4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13C12A0-A18D-4BEE-A546-3C4AE9D527F3}" type="slidenum">
              <a:rPr lang="en-US" altLang="en-US" smtClean="0">
                <a:solidFill>
                  <a:prstClr val="black"/>
                </a:solidFill>
              </a:rPr>
              <a:pPr/>
              <a:t>37</a:t>
            </a:fld>
            <a:endParaRPr lang="en-US" altLang="en-US" smtClean="0">
              <a:solidFill>
                <a:prstClr val="black"/>
              </a:solidFill>
            </a:endParaRPr>
          </a:p>
        </p:txBody>
      </p:sp>
    </p:spTree>
    <p:extLst>
      <p:ext uri="{BB962C8B-B14F-4D97-AF65-F5344CB8AC3E}">
        <p14:creationId xmlns:p14="http://schemas.microsoft.com/office/powerpoint/2010/main" val="223588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6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D5BBBDB-8D03-44E5-ABAB-9ACB6B1C476C}" type="slidenum">
              <a:rPr lang="en-US" altLang="en-US" smtClean="0">
                <a:solidFill>
                  <a:prstClr val="black"/>
                </a:solidFill>
              </a:rPr>
              <a:pPr/>
              <a:t>38</a:t>
            </a:fld>
            <a:endParaRPr lang="en-US" altLang="en-US" smtClean="0">
              <a:solidFill>
                <a:prstClr val="black"/>
              </a:solidFill>
            </a:endParaRPr>
          </a:p>
        </p:txBody>
      </p:sp>
    </p:spTree>
    <p:extLst>
      <p:ext uri="{BB962C8B-B14F-4D97-AF65-F5344CB8AC3E}">
        <p14:creationId xmlns:p14="http://schemas.microsoft.com/office/powerpoint/2010/main" val="858484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C3CE8A6-B307-4C38-8A73-61CFF9FBD5DA}" type="slidenum">
              <a:rPr lang="en-US" altLang="en-US" smtClean="0">
                <a:solidFill>
                  <a:prstClr val="black"/>
                </a:solidFill>
              </a:rPr>
              <a:pPr/>
              <a:t>39</a:t>
            </a:fld>
            <a:endParaRPr lang="en-US" altLang="en-US" smtClean="0">
              <a:solidFill>
                <a:prstClr val="black"/>
              </a:solidFill>
            </a:endParaRPr>
          </a:p>
        </p:txBody>
      </p:sp>
    </p:spTree>
    <p:extLst>
      <p:ext uri="{BB962C8B-B14F-4D97-AF65-F5344CB8AC3E}">
        <p14:creationId xmlns:p14="http://schemas.microsoft.com/office/powerpoint/2010/main" val="1152942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1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18A9CC2-52D4-4BEE-8172-A63529F16B63}" type="slidenum">
              <a:rPr lang="en-US" altLang="en-US" smtClean="0">
                <a:solidFill>
                  <a:prstClr val="black"/>
                </a:solidFill>
              </a:rPr>
              <a:pPr/>
              <a:t>40</a:t>
            </a:fld>
            <a:endParaRPr lang="en-US" altLang="en-US" smtClean="0">
              <a:solidFill>
                <a:prstClr val="black"/>
              </a:solidFill>
            </a:endParaRPr>
          </a:p>
        </p:txBody>
      </p:sp>
    </p:spTree>
    <p:extLst>
      <p:ext uri="{BB962C8B-B14F-4D97-AF65-F5344CB8AC3E}">
        <p14:creationId xmlns:p14="http://schemas.microsoft.com/office/powerpoint/2010/main" val="55171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3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256ED9-3C02-4C6A-8231-8AD984B33D5C}" type="slidenum">
              <a:rPr lang="en-US" altLang="en-US" smtClean="0">
                <a:solidFill>
                  <a:prstClr val="black"/>
                </a:solidFill>
              </a:rPr>
              <a:pPr/>
              <a:t>41</a:t>
            </a:fld>
            <a:endParaRPr lang="en-US" altLang="en-US" smtClean="0">
              <a:solidFill>
                <a:prstClr val="black"/>
              </a:solidFill>
            </a:endParaRPr>
          </a:p>
        </p:txBody>
      </p:sp>
    </p:spTree>
    <p:extLst>
      <p:ext uri="{BB962C8B-B14F-4D97-AF65-F5344CB8AC3E}">
        <p14:creationId xmlns:p14="http://schemas.microsoft.com/office/powerpoint/2010/main" val="3967747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5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5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D64AA7F-97D2-4C97-B9C3-E37436B20CC6}" type="slidenum">
              <a:rPr lang="en-US" altLang="en-US" smtClean="0">
                <a:solidFill>
                  <a:prstClr val="black"/>
                </a:solidFill>
              </a:rPr>
              <a:pPr/>
              <a:t>42</a:t>
            </a:fld>
            <a:endParaRPr lang="en-US" altLang="en-US" smtClean="0">
              <a:solidFill>
                <a:prstClr val="black"/>
              </a:solidFill>
            </a:endParaRPr>
          </a:p>
        </p:txBody>
      </p:sp>
    </p:spTree>
    <p:extLst>
      <p:ext uri="{BB962C8B-B14F-4D97-AF65-F5344CB8AC3E}">
        <p14:creationId xmlns:p14="http://schemas.microsoft.com/office/powerpoint/2010/main" val="3667161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6E22198-D950-4F06-A9DC-1C8A2736E543}" type="slidenum">
              <a:rPr lang="en-US" altLang="en-US" smtClean="0">
                <a:solidFill>
                  <a:prstClr val="black"/>
                </a:solidFill>
              </a:rPr>
              <a:pPr/>
              <a:t>44</a:t>
            </a:fld>
            <a:endParaRPr lang="en-US" altLang="en-US" smtClean="0">
              <a:solidFill>
                <a:prstClr val="black"/>
              </a:solidFill>
            </a:endParaRPr>
          </a:p>
        </p:txBody>
      </p:sp>
    </p:spTree>
    <p:extLst>
      <p:ext uri="{BB962C8B-B14F-4D97-AF65-F5344CB8AC3E}">
        <p14:creationId xmlns:p14="http://schemas.microsoft.com/office/powerpoint/2010/main" val="4265293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9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C2A0D17-A982-4E32-A39E-E75643B77F78}" type="slidenum">
              <a:rPr lang="en-US" altLang="en-US" smtClean="0">
                <a:solidFill>
                  <a:prstClr val="black"/>
                </a:solidFill>
              </a:rPr>
              <a:pPr/>
              <a:t>8</a:t>
            </a:fld>
            <a:endParaRPr lang="en-US" altLang="en-US" smtClean="0">
              <a:solidFill>
                <a:prstClr val="black"/>
              </a:solidFill>
            </a:endParaRPr>
          </a:p>
        </p:txBody>
      </p:sp>
    </p:spTree>
    <p:extLst>
      <p:ext uri="{BB962C8B-B14F-4D97-AF65-F5344CB8AC3E}">
        <p14:creationId xmlns:p14="http://schemas.microsoft.com/office/powerpoint/2010/main" val="3381838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0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73E9705-12F0-487C-AE76-53042934661A}" type="slidenum">
              <a:rPr lang="en-US" altLang="en-US" smtClean="0">
                <a:solidFill>
                  <a:prstClr val="black"/>
                </a:solidFill>
              </a:rPr>
              <a:pPr/>
              <a:t>45</a:t>
            </a:fld>
            <a:endParaRPr lang="en-US" altLang="en-US" smtClean="0">
              <a:solidFill>
                <a:prstClr val="black"/>
              </a:solidFill>
            </a:endParaRPr>
          </a:p>
        </p:txBody>
      </p:sp>
    </p:spTree>
    <p:extLst>
      <p:ext uri="{BB962C8B-B14F-4D97-AF65-F5344CB8AC3E}">
        <p14:creationId xmlns:p14="http://schemas.microsoft.com/office/powerpoint/2010/main" val="578672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2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2113652-95B6-477E-BC48-B209DD51C670}" type="slidenum">
              <a:rPr lang="en-US" altLang="en-US" smtClean="0">
                <a:solidFill>
                  <a:prstClr val="black"/>
                </a:solidFill>
              </a:rPr>
              <a:pPr/>
              <a:t>46</a:t>
            </a:fld>
            <a:endParaRPr lang="en-US" altLang="en-US" smtClean="0">
              <a:solidFill>
                <a:prstClr val="black"/>
              </a:solidFill>
            </a:endParaRPr>
          </a:p>
        </p:txBody>
      </p:sp>
    </p:spTree>
    <p:extLst>
      <p:ext uri="{BB962C8B-B14F-4D97-AF65-F5344CB8AC3E}">
        <p14:creationId xmlns:p14="http://schemas.microsoft.com/office/powerpoint/2010/main" val="193495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4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83288D9-7872-4D7C-9AF4-A875A67BBFFB}" type="slidenum">
              <a:rPr lang="en-US" altLang="en-US" smtClean="0">
                <a:solidFill>
                  <a:prstClr val="black"/>
                </a:solidFill>
              </a:rPr>
              <a:pPr/>
              <a:t>47</a:t>
            </a:fld>
            <a:endParaRPr lang="en-US" altLang="en-US" smtClean="0">
              <a:solidFill>
                <a:prstClr val="black"/>
              </a:solidFill>
            </a:endParaRPr>
          </a:p>
        </p:txBody>
      </p:sp>
    </p:spTree>
    <p:extLst>
      <p:ext uri="{BB962C8B-B14F-4D97-AF65-F5344CB8AC3E}">
        <p14:creationId xmlns:p14="http://schemas.microsoft.com/office/powerpoint/2010/main" val="2211165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6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AB070B6-BEF0-4D38-B875-506C9B8A74BE}" type="slidenum">
              <a:rPr lang="en-US" altLang="en-US" smtClean="0">
                <a:solidFill>
                  <a:prstClr val="black"/>
                </a:solidFill>
              </a:rPr>
              <a:pPr/>
              <a:t>48</a:t>
            </a:fld>
            <a:endParaRPr lang="en-US" altLang="en-US" smtClean="0">
              <a:solidFill>
                <a:prstClr val="black"/>
              </a:solidFill>
            </a:endParaRPr>
          </a:p>
        </p:txBody>
      </p:sp>
    </p:spTree>
    <p:extLst>
      <p:ext uri="{BB962C8B-B14F-4D97-AF65-F5344CB8AC3E}">
        <p14:creationId xmlns:p14="http://schemas.microsoft.com/office/powerpoint/2010/main" val="2336126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8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3BE72BE-B855-496F-BEDC-F96BB16076DE}" type="slidenum">
              <a:rPr lang="en-US" altLang="en-US" smtClean="0">
                <a:solidFill>
                  <a:prstClr val="black"/>
                </a:solidFill>
              </a:rPr>
              <a:pPr/>
              <a:t>49</a:t>
            </a:fld>
            <a:endParaRPr lang="en-US" altLang="en-US" smtClean="0">
              <a:solidFill>
                <a:prstClr val="black"/>
              </a:solidFill>
            </a:endParaRPr>
          </a:p>
        </p:txBody>
      </p:sp>
    </p:spTree>
    <p:extLst>
      <p:ext uri="{BB962C8B-B14F-4D97-AF65-F5344CB8AC3E}">
        <p14:creationId xmlns:p14="http://schemas.microsoft.com/office/powerpoint/2010/main" val="201747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0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31E2C17-9B2F-4FB9-B08E-210160A45F02}" type="slidenum">
              <a:rPr lang="en-US" altLang="en-US" smtClean="0">
                <a:solidFill>
                  <a:prstClr val="black"/>
                </a:solidFill>
              </a:rPr>
              <a:pPr/>
              <a:t>50</a:t>
            </a:fld>
            <a:endParaRPr lang="en-US" altLang="en-US" smtClean="0">
              <a:solidFill>
                <a:prstClr val="black"/>
              </a:solidFill>
            </a:endParaRPr>
          </a:p>
        </p:txBody>
      </p:sp>
    </p:spTree>
    <p:extLst>
      <p:ext uri="{BB962C8B-B14F-4D97-AF65-F5344CB8AC3E}">
        <p14:creationId xmlns:p14="http://schemas.microsoft.com/office/powerpoint/2010/main" val="372674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3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F7A6F09-88F6-429E-B0D6-E36346476CE9}" type="slidenum">
              <a:rPr lang="en-US" altLang="en-US" smtClean="0">
                <a:solidFill>
                  <a:prstClr val="black"/>
                </a:solidFill>
              </a:rPr>
              <a:pPr/>
              <a:t>52</a:t>
            </a:fld>
            <a:endParaRPr lang="en-US" altLang="en-US" smtClean="0">
              <a:solidFill>
                <a:prstClr val="black"/>
              </a:solidFill>
            </a:endParaRPr>
          </a:p>
        </p:txBody>
      </p:sp>
    </p:spTree>
    <p:extLst>
      <p:ext uri="{BB962C8B-B14F-4D97-AF65-F5344CB8AC3E}">
        <p14:creationId xmlns:p14="http://schemas.microsoft.com/office/powerpoint/2010/main" val="388477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5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61B26D8-1BED-4902-96B1-C90B2950BC6A}" type="slidenum">
              <a:rPr lang="en-US" altLang="en-US" smtClean="0">
                <a:solidFill>
                  <a:prstClr val="black"/>
                </a:solidFill>
              </a:rPr>
              <a:pPr/>
              <a:t>53</a:t>
            </a:fld>
            <a:endParaRPr lang="en-US" altLang="en-US" smtClean="0">
              <a:solidFill>
                <a:prstClr val="black"/>
              </a:solidFill>
            </a:endParaRPr>
          </a:p>
        </p:txBody>
      </p:sp>
    </p:spTree>
    <p:extLst>
      <p:ext uri="{BB962C8B-B14F-4D97-AF65-F5344CB8AC3E}">
        <p14:creationId xmlns:p14="http://schemas.microsoft.com/office/powerpoint/2010/main" val="1611468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8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1251719-6198-41B6-AD07-8DA92D67ACAA}" type="slidenum">
              <a:rPr lang="en-US" altLang="en-US" smtClean="0">
                <a:solidFill>
                  <a:prstClr val="black"/>
                </a:solidFill>
              </a:rPr>
              <a:pPr/>
              <a:t>55</a:t>
            </a:fld>
            <a:endParaRPr lang="en-US" altLang="en-US" smtClean="0">
              <a:solidFill>
                <a:prstClr val="black"/>
              </a:solidFill>
            </a:endParaRPr>
          </a:p>
        </p:txBody>
      </p:sp>
    </p:spTree>
    <p:extLst>
      <p:ext uri="{BB962C8B-B14F-4D97-AF65-F5344CB8AC3E}">
        <p14:creationId xmlns:p14="http://schemas.microsoft.com/office/powerpoint/2010/main" val="2587186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0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79A6038-6FF4-4C36-B385-9487318F7676}" type="slidenum">
              <a:rPr lang="en-US" altLang="en-US" smtClean="0">
                <a:solidFill>
                  <a:prstClr val="black"/>
                </a:solidFill>
              </a:rPr>
              <a:pPr/>
              <a:t>56</a:t>
            </a:fld>
            <a:endParaRPr lang="en-US" altLang="en-US" smtClean="0">
              <a:solidFill>
                <a:prstClr val="black"/>
              </a:solidFill>
            </a:endParaRPr>
          </a:p>
        </p:txBody>
      </p:sp>
    </p:spTree>
    <p:extLst>
      <p:ext uri="{BB962C8B-B14F-4D97-AF65-F5344CB8AC3E}">
        <p14:creationId xmlns:p14="http://schemas.microsoft.com/office/powerpoint/2010/main" val="9885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2395A54-3BCE-495A-9BA7-37F1849EFAAB}" type="slidenum">
              <a:rPr lang="en-US" altLang="en-US" smtClean="0">
                <a:solidFill>
                  <a:prstClr val="black"/>
                </a:solidFill>
              </a:rPr>
              <a:pPr/>
              <a:t>9</a:t>
            </a:fld>
            <a:endParaRPr lang="en-US" altLang="en-US" smtClean="0">
              <a:solidFill>
                <a:prstClr val="black"/>
              </a:solidFill>
            </a:endParaRPr>
          </a:p>
        </p:txBody>
      </p:sp>
    </p:spTree>
    <p:extLst>
      <p:ext uri="{BB962C8B-B14F-4D97-AF65-F5344CB8AC3E}">
        <p14:creationId xmlns:p14="http://schemas.microsoft.com/office/powerpoint/2010/main" val="209476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2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1A28514-C628-4811-96BB-70AE3D68A5BC}" type="slidenum">
              <a:rPr lang="en-US" altLang="en-US" smtClean="0">
                <a:solidFill>
                  <a:prstClr val="black"/>
                </a:solidFill>
              </a:rPr>
              <a:pPr/>
              <a:t>57</a:t>
            </a:fld>
            <a:endParaRPr lang="en-US" altLang="en-US" smtClean="0">
              <a:solidFill>
                <a:prstClr val="black"/>
              </a:solidFill>
            </a:endParaRPr>
          </a:p>
        </p:txBody>
      </p:sp>
    </p:spTree>
    <p:extLst>
      <p:ext uri="{BB962C8B-B14F-4D97-AF65-F5344CB8AC3E}">
        <p14:creationId xmlns:p14="http://schemas.microsoft.com/office/powerpoint/2010/main" val="532425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00352A1-6FDF-4C68-B88E-BC7F6CFA2A6B}" type="slidenum">
              <a:rPr lang="en-US" altLang="en-US" smtClean="0">
                <a:solidFill>
                  <a:prstClr val="black"/>
                </a:solidFill>
              </a:rPr>
              <a:pPr/>
              <a:t>58</a:t>
            </a:fld>
            <a:endParaRPr lang="en-US" altLang="en-US" smtClean="0">
              <a:solidFill>
                <a:prstClr val="black"/>
              </a:solidFill>
            </a:endParaRPr>
          </a:p>
        </p:txBody>
      </p:sp>
    </p:spTree>
    <p:extLst>
      <p:ext uri="{BB962C8B-B14F-4D97-AF65-F5344CB8AC3E}">
        <p14:creationId xmlns:p14="http://schemas.microsoft.com/office/powerpoint/2010/main" val="2665789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9171DC9-C5D9-4141-AA5C-96767E2ADB84}" type="slidenum">
              <a:rPr lang="en-US" altLang="en-US" smtClean="0">
                <a:solidFill>
                  <a:prstClr val="black"/>
                </a:solidFill>
              </a:rPr>
              <a:pPr/>
              <a:t>59</a:t>
            </a:fld>
            <a:endParaRPr lang="en-US" altLang="en-US" smtClean="0">
              <a:solidFill>
                <a:prstClr val="black"/>
              </a:solidFill>
            </a:endParaRPr>
          </a:p>
        </p:txBody>
      </p:sp>
    </p:spTree>
    <p:extLst>
      <p:ext uri="{BB962C8B-B14F-4D97-AF65-F5344CB8AC3E}">
        <p14:creationId xmlns:p14="http://schemas.microsoft.com/office/powerpoint/2010/main" val="3066758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8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E9A825D-5ECD-49E0-9D05-BAB2C99489CB}" type="slidenum">
              <a:rPr lang="en-US" altLang="en-US" smtClean="0">
                <a:solidFill>
                  <a:prstClr val="black"/>
                </a:solidFill>
              </a:rPr>
              <a:pPr/>
              <a:t>60</a:t>
            </a:fld>
            <a:endParaRPr lang="en-US" altLang="en-US" smtClean="0">
              <a:solidFill>
                <a:prstClr val="black"/>
              </a:solidFill>
            </a:endParaRPr>
          </a:p>
        </p:txBody>
      </p:sp>
    </p:spTree>
    <p:extLst>
      <p:ext uri="{BB962C8B-B14F-4D97-AF65-F5344CB8AC3E}">
        <p14:creationId xmlns:p14="http://schemas.microsoft.com/office/powerpoint/2010/main" val="151678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0A63283-3341-478C-8182-CBEF8C39A4B8}" type="slidenum">
              <a:rPr lang="en-US" altLang="en-US" smtClean="0">
                <a:solidFill>
                  <a:prstClr val="black"/>
                </a:solidFill>
              </a:rPr>
              <a:pPr/>
              <a:t>62</a:t>
            </a:fld>
            <a:endParaRPr lang="en-US" altLang="en-US" smtClean="0">
              <a:solidFill>
                <a:prstClr val="black"/>
              </a:solidFill>
            </a:endParaRPr>
          </a:p>
        </p:txBody>
      </p:sp>
    </p:spTree>
    <p:extLst>
      <p:ext uri="{BB962C8B-B14F-4D97-AF65-F5344CB8AC3E}">
        <p14:creationId xmlns:p14="http://schemas.microsoft.com/office/powerpoint/2010/main" val="2317538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ED428D3-4C98-4347-824B-A43511F4B5D0}" type="slidenum">
              <a:rPr lang="en-US" altLang="en-US" smtClean="0">
                <a:solidFill>
                  <a:prstClr val="black"/>
                </a:solidFill>
              </a:rPr>
              <a:pPr/>
              <a:t>63</a:t>
            </a:fld>
            <a:endParaRPr lang="en-US" altLang="en-US" smtClean="0">
              <a:solidFill>
                <a:prstClr val="black"/>
              </a:solidFill>
            </a:endParaRPr>
          </a:p>
        </p:txBody>
      </p:sp>
    </p:spTree>
    <p:extLst>
      <p:ext uri="{BB962C8B-B14F-4D97-AF65-F5344CB8AC3E}">
        <p14:creationId xmlns:p14="http://schemas.microsoft.com/office/powerpoint/2010/main" val="3566320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DC6201C-9AB4-4882-814C-694EB49BB561}" type="slidenum">
              <a:rPr lang="en-US" altLang="en-US" smtClean="0">
                <a:solidFill>
                  <a:prstClr val="black"/>
                </a:solidFill>
              </a:rPr>
              <a:pPr/>
              <a:t>64</a:t>
            </a:fld>
            <a:endParaRPr lang="en-US" altLang="en-US" smtClean="0">
              <a:solidFill>
                <a:prstClr val="black"/>
              </a:solidFill>
            </a:endParaRPr>
          </a:p>
        </p:txBody>
      </p:sp>
    </p:spTree>
    <p:extLst>
      <p:ext uri="{BB962C8B-B14F-4D97-AF65-F5344CB8AC3E}">
        <p14:creationId xmlns:p14="http://schemas.microsoft.com/office/powerpoint/2010/main" val="1884092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7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235C78D-E63A-4C6D-BA37-50E6F458D984}" type="slidenum">
              <a:rPr lang="en-US" altLang="en-US" smtClean="0">
                <a:solidFill>
                  <a:prstClr val="black"/>
                </a:solidFill>
              </a:rPr>
              <a:pPr/>
              <a:t>65</a:t>
            </a:fld>
            <a:endParaRPr lang="en-US" altLang="en-US" smtClean="0">
              <a:solidFill>
                <a:prstClr val="black"/>
              </a:solidFill>
            </a:endParaRPr>
          </a:p>
        </p:txBody>
      </p:sp>
    </p:spTree>
    <p:extLst>
      <p:ext uri="{BB962C8B-B14F-4D97-AF65-F5344CB8AC3E}">
        <p14:creationId xmlns:p14="http://schemas.microsoft.com/office/powerpoint/2010/main" val="2225943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9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7B18AB9-9928-4417-B965-3CAA577DEE7A}" type="slidenum">
              <a:rPr lang="en-US" altLang="en-US" smtClean="0">
                <a:solidFill>
                  <a:prstClr val="black"/>
                </a:solidFill>
              </a:rPr>
              <a:pPr/>
              <a:t>66</a:t>
            </a:fld>
            <a:endParaRPr lang="en-US" altLang="en-US" smtClean="0">
              <a:solidFill>
                <a:prstClr val="black"/>
              </a:solidFill>
            </a:endParaRPr>
          </a:p>
        </p:txBody>
      </p:sp>
    </p:spTree>
    <p:extLst>
      <p:ext uri="{BB962C8B-B14F-4D97-AF65-F5344CB8AC3E}">
        <p14:creationId xmlns:p14="http://schemas.microsoft.com/office/powerpoint/2010/main" val="31568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68C5BE0-47F5-4865-A611-A44F0A0B8B77}" type="slidenum">
              <a:rPr lang="en-US" altLang="en-US" smtClean="0">
                <a:solidFill>
                  <a:prstClr val="black"/>
                </a:solidFill>
              </a:rPr>
              <a:pPr/>
              <a:t>67</a:t>
            </a:fld>
            <a:endParaRPr lang="en-US" altLang="en-US" smtClean="0">
              <a:solidFill>
                <a:prstClr val="black"/>
              </a:solidFill>
            </a:endParaRPr>
          </a:p>
        </p:txBody>
      </p:sp>
    </p:spTree>
    <p:extLst>
      <p:ext uri="{BB962C8B-B14F-4D97-AF65-F5344CB8AC3E}">
        <p14:creationId xmlns:p14="http://schemas.microsoft.com/office/powerpoint/2010/main" val="294826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6E6AA91-CDDD-4E8B-91ED-23511CCBA41C}" type="slidenum">
              <a:rPr lang="en-US" altLang="en-US" smtClean="0">
                <a:solidFill>
                  <a:prstClr val="black"/>
                </a:solidFill>
              </a:rPr>
              <a:pPr/>
              <a:t>14</a:t>
            </a:fld>
            <a:endParaRPr lang="en-US" altLang="en-US" smtClean="0">
              <a:solidFill>
                <a:prstClr val="black"/>
              </a:solidFill>
            </a:endParaRPr>
          </a:p>
        </p:txBody>
      </p:sp>
    </p:spTree>
    <p:extLst>
      <p:ext uri="{BB962C8B-B14F-4D97-AF65-F5344CB8AC3E}">
        <p14:creationId xmlns:p14="http://schemas.microsoft.com/office/powerpoint/2010/main" val="2977289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3C8D13B-81CE-4A4E-852D-F7FDCE589DD0}" type="slidenum">
              <a:rPr lang="en-US" altLang="en-US" smtClean="0">
                <a:solidFill>
                  <a:prstClr val="black"/>
                </a:solidFill>
              </a:rPr>
              <a:pPr/>
              <a:t>68</a:t>
            </a:fld>
            <a:endParaRPr lang="en-US" altLang="en-US" smtClean="0">
              <a:solidFill>
                <a:prstClr val="black"/>
              </a:solidFill>
            </a:endParaRPr>
          </a:p>
        </p:txBody>
      </p:sp>
    </p:spTree>
    <p:extLst>
      <p:ext uri="{BB962C8B-B14F-4D97-AF65-F5344CB8AC3E}">
        <p14:creationId xmlns:p14="http://schemas.microsoft.com/office/powerpoint/2010/main" val="3365567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DE4F372-DECB-49D0-8252-E2DFA5058B26}" type="slidenum">
              <a:rPr lang="en-US" altLang="en-US" smtClean="0">
                <a:solidFill>
                  <a:prstClr val="black"/>
                </a:solidFill>
              </a:rPr>
              <a:pPr/>
              <a:t>69</a:t>
            </a:fld>
            <a:endParaRPr lang="en-US" altLang="en-US" smtClean="0">
              <a:solidFill>
                <a:prstClr val="black"/>
              </a:solidFill>
            </a:endParaRPr>
          </a:p>
        </p:txBody>
      </p:sp>
    </p:spTree>
    <p:extLst>
      <p:ext uri="{BB962C8B-B14F-4D97-AF65-F5344CB8AC3E}">
        <p14:creationId xmlns:p14="http://schemas.microsoft.com/office/powerpoint/2010/main" val="1703796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940C160-F491-4958-B04F-AD3B1A16FF92}" type="slidenum">
              <a:rPr lang="en-US" altLang="en-US" smtClean="0">
                <a:solidFill>
                  <a:prstClr val="black"/>
                </a:solidFill>
              </a:rPr>
              <a:pPr/>
              <a:t>70</a:t>
            </a:fld>
            <a:endParaRPr lang="en-US" altLang="en-US" smtClean="0">
              <a:solidFill>
                <a:prstClr val="black"/>
              </a:solidFill>
            </a:endParaRPr>
          </a:p>
        </p:txBody>
      </p:sp>
    </p:spTree>
    <p:extLst>
      <p:ext uri="{BB962C8B-B14F-4D97-AF65-F5344CB8AC3E}">
        <p14:creationId xmlns:p14="http://schemas.microsoft.com/office/powerpoint/2010/main" val="1948643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59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E6D5D252-9324-4F58-90A3-A89D4D51D737}" type="slidenum">
              <a:rPr lang="en-US" altLang="en-US" smtClean="0">
                <a:solidFill>
                  <a:prstClr val="black"/>
                </a:solidFill>
              </a:rPr>
              <a:pPr/>
              <a:t>71</a:t>
            </a:fld>
            <a:endParaRPr lang="en-US" altLang="en-US" smtClean="0">
              <a:solidFill>
                <a:prstClr val="black"/>
              </a:solidFill>
            </a:endParaRPr>
          </a:p>
        </p:txBody>
      </p:sp>
    </p:spTree>
    <p:extLst>
      <p:ext uri="{BB962C8B-B14F-4D97-AF65-F5344CB8AC3E}">
        <p14:creationId xmlns:p14="http://schemas.microsoft.com/office/powerpoint/2010/main" val="2212503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F8B56F6-CF2C-4CCE-B831-2309F1D866F5}" type="slidenum">
              <a:rPr lang="en-US" altLang="en-US" smtClean="0">
                <a:solidFill>
                  <a:prstClr val="black"/>
                </a:solidFill>
              </a:rPr>
              <a:pPr/>
              <a:t>72</a:t>
            </a:fld>
            <a:endParaRPr lang="en-US" altLang="en-US" smtClean="0">
              <a:solidFill>
                <a:prstClr val="black"/>
              </a:solidFill>
            </a:endParaRPr>
          </a:p>
        </p:txBody>
      </p:sp>
    </p:spTree>
    <p:extLst>
      <p:ext uri="{BB962C8B-B14F-4D97-AF65-F5344CB8AC3E}">
        <p14:creationId xmlns:p14="http://schemas.microsoft.com/office/powerpoint/2010/main" val="452751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4769978-184B-4048-AAF5-D18261AE3AE2}" type="slidenum">
              <a:rPr lang="en-US" altLang="en-US" smtClean="0">
                <a:solidFill>
                  <a:prstClr val="black"/>
                </a:solidFill>
              </a:rPr>
              <a:pPr/>
              <a:t>73</a:t>
            </a:fld>
            <a:endParaRPr lang="en-US" altLang="en-US" smtClean="0">
              <a:solidFill>
                <a:prstClr val="black"/>
              </a:solidFill>
            </a:endParaRPr>
          </a:p>
        </p:txBody>
      </p:sp>
    </p:spTree>
    <p:extLst>
      <p:ext uri="{BB962C8B-B14F-4D97-AF65-F5344CB8AC3E}">
        <p14:creationId xmlns:p14="http://schemas.microsoft.com/office/powerpoint/2010/main" val="16381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65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A1AD8DF-2506-45AC-8BE1-8CAB080B630E}" type="slidenum">
              <a:rPr lang="en-US" altLang="en-US" smtClean="0">
                <a:solidFill>
                  <a:prstClr val="black"/>
                </a:solidFill>
              </a:rPr>
              <a:pPr/>
              <a:t>74</a:t>
            </a:fld>
            <a:endParaRPr lang="en-US" altLang="en-US" smtClean="0">
              <a:solidFill>
                <a:prstClr val="black"/>
              </a:solidFill>
            </a:endParaRPr>
          </a:p>
        </p:txBody>
      </p:sp>
    </p:spTree>
    <p:extLst>
      <p:ext uri="{BB962C8B-B14F-4D97-AF65-F5344CB8AC3E}">
        <p14:creationId xmlns:p14="http://schemas.microsoft.com/office/powerpoint/2010/main" val="771079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67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80DC50A-0DA7-415A-8406-33934DC789F7}" type="slidenum">
              <a:rPr lang="en-US" altLang="en-US" smtClean="0">
                <a:solidFill>
                  <a:prstClr val="black"/>
                </a:solidFill>
              </a:rPr>
              <a:pPr/>
              <a:t>75</a:t>
            </a:fld>
            <a:endParaRPr lang="en-US" altLang="en-US" smtClean="0">
              <a:solidFill>
                <a:prstClr val="black"/>
              </a:solidFill>
            </a:endParaRPr>
          </a:p>
        </p:txBody>
      </p:sp>
    </p:spTree>
    <p:extLst>
      <p:ext uri="{BB962C8B-B14F-4D97-AF65-F5344CB8AC3E}">
        <p14:creationId xmlns:p14="http://schemas.microsoft.com/office/powerpoint/2010/main" val="1461095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9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09012C0-7A94-467A-9A76-BD0CF24C2FAF}" type="slidenum">
              <a:rPr lang="en-US" altLang="en-US" smtClean="0">
                <a:solidFill>
                  <a:prstClr val="black"/>
                </a:solidFill>
              </a:rPr>
              <a:pPr/>
              <a:t>76</a:t>
            </a:fld>
            <a:endParaRPr lang="en-US" altLang="en-US" smtClean="0">
              <a:solidFill>
                <a:prstClr val="black"/>
              </a:solidFill>
            </a:endParaRPr>
          </a:p>
        </p:txBody>
      </p:sp>
    </p:spTree>
    <p:extLst>
      <p:ext uri="{BB962C8B-B14F-4D97-AF65-F5344CB8AC3E}">
        <p14:creationId xmlns:p14="http://schemas.microsoft.com/office/powerpoint/2010/main" val="3667473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C36454F-74B4-4431-AFD3-8FE3294FB9F6}" type="slidenum">
              <a:rPr lang="en-US" altLang="en-US" smtClean="0">
                <a:solidFill>
                  <a:prstClr val="black"/>
                </a:solidFill>
              </a:rPr>
              <a:pPr/>
              <a:t>77</a:t>
            </a:fld>
            <a:endParaRPr lang="en-US" altLang="en-US" smtClean="0">
              <a:solidFill>
                <a:prstClr val="black"/>
              </a:solidFill>
            </a:endParaRPr>
          </a:p>
        </p:txBody>
      </p:sp>
    </p:spTree>
    <p:extLst>
      <p:ext uri="{BB962C8B-B14F-4D97-AF65-F5344CB8AC3E}">
        <p14:creationId xmlns:p14="http://schemas.microsoft.com/office/powerpoint/2010/main" val="1656559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7002E74-456C-4BDD-BE9C-B56CD452CA24}" type="slidenum">
              <a:rPr lang="en-US" altLang="en-US" smtClean="0">
                <a:solidFill>
                  <a:prstClr val="black"/>
                </a:solidFill>
              </a:rPr>
              <a:pPr/>
              <a:t>16</a:t>
            </a:fld>
            <a:endParaRPr lang="en-US" altLang="en-US" smtClean="0">
              <a:solidFill>
                <a:prstClr val="black"/>
              </a:solidFill>
            </a:endParaRPr>
          </a:p>
        </p:txBody>
      </p:sp>
    </p:spTree>
    <p:extLst>
      <p:ext uri="{BB962C8B-B14F-4D97-AF65-F5344CB8AC3E}">
        <p14:creationId xmlns:p14="http://schemas.microsoft.com/office/powerpoint/2010/main" val="1068067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0E27842-2E7E-46BD-AFCD-0821B14410B5}" type="slidenum">
              <a:rPr lang="en-US" altLang="en-US" smtClean="0">
                <a:solidFill>
                  <a:prstClr val="black"/>
                </a:solidFill>
              </a:rPr>
              <a:pPr/>
              <a:t>78</a:t>
            </a:fld>
            <a:endParaRPr lang="en-US" altLang="en-US" smtClean="0">
              <a:solidFill>
                <a:prstClr val="black"/>
              </a:solidFill>
            </a:endParaRPr>
          </a:p>
        </p:txBody>
      </p:sp>
    </p:spTree>
    <p:extLst>
      <p:ext uri="{BB962C8B-B14F-4D97-AF65-F5344CB8AC3E}">
        <p14:creationId xmlns:p14="http://schemas.microsoft.com/office/powerpoint/2010/main" val="92676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EE97A3A-32F7-4EE4-B472-6B06469729F0}" type="slidenum">
              <a:rPr lang="en-US" altLang="en-US" smtClean="0">
                <a:solidFill>
                  <a:prstClr val="black"/>
                </a:solidFill>
              </a:rPr>
              <a:pPr/>
              <a:t>20</a:t>
            </a:fld>
            <a:endParaRPr lang="en-US" altLang="en-US" smtClean="0">
              <a:solidFill>
                <a:prstClr val="black"/>
              </a:solidFill>
            </a:endParaRPr>
          </a:p>
        </p:txBody>
      </p:sp>
    </p:spTree>
    <p:extLst>
      <p:ext uri="{BB962C8B-B14F-4D97-AF65-F5344CB8AC3E}">
        <p14:creationId xmlns:p14="http://schemas.microsoft.com/office/powerpoint/2010/main" val="411778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5D289C8-BE75-4721-AD24-DC3C64FD01DA}" type="slidenum">
              <a:rPr lang="en-US" altLang="en-US" smtClean="0">
                <a:solidFill>
                  <a:prstClr val="black"/>
                </a:solidFill>
              </a:rPr>
              <a:pPr/>
              <a:t>21</a:t>
            </a:fld>
            <a:endParaRPr lang="en-US" altLang="en-US" smtClean="0">
              <a:solidFill>
                <a:prstClr val="black"/>
              </a:solidFill>
            </a:endParaRPr>
          </a:p>
        </p:txBody>
      </p:sp>
    </p:spTree>
    <p:extLst>
      <p:ext uri="{BB962C8B-B14F-4D97-AF65-F5344CB8AC3E}">
        <p14:creationId xmlns:p14="http://schemas.microsoft.com/office/powerpoint/2010/main" val="456412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3CD3C4E-C6F4-4939-B588-963A3BFD2DFF}" type="slidenum">
              <a:rPr lang="en-US" altLang="en-US" smtClean="0">
                <a:solidFill>
                  <a:prstClr val="black"/>
                </a:solidFill>
              </a:rPr>
              <a:pPr/>
              <a:t>23</a:t>
            </a:fld>
            <a:endParaRPr lang="en-US" altLang="en-US" smtClean="0">
              <a:solidFill>
                <a:prstClr val="black"/>
              </a:solidFill>
            </a:endParaRPr>
          </a:p>
        </p:txBody>
      </p:sp>
    </p:spTree>
    <p:extLst>
      <p:ext uri="{BB962C8B-B14F-4D97-AF65-F5344CB8AC3E}">
        <p14:creationId xmlns:p14="http://schemas.microsoft.com/office/powerpoint/2010/main" val="2935619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6"/>
          <p:cNvGrpSpPr>
            <a:grpSpLocks/>
          </p:cNvGrpSpPr>
          <p:nvPr/>
        </p:nvGrpSpPr>
        <p:grpSpPr bwMode="auto">
          <a:xfrm>
            <a:off x="-2117" y="0"/>
            <a:ext cx="12194117" cy="6861175"/>
            <a:chOff x="-1588" y="0"/>
            <a:chExt cx="9145588" cy="6860798"/>
          </a:xfrm>
        </p:grpSpPr>
        <p:sp>
          <p:nvSpPr>
            <p:cNvPr id="5" name="Rectangle 4"/>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2" name="Rectangle 11"/>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5254" y="2226504"/>
            <a:ext cx="7890239" cy="2550877"/>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155254" y="4777380"/>
            <a:ext cx="7890239"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Date Placeholder 3"/>
          <p:cNvSpPr>
            <a:spLocks noGrp="1"/>
          </p:cNvSpPr>
          <p:nvPr>
            <p:ph type="dt" sz="half" idx="10"/>
          </p:nvPr>
        </p:nvSpPr>
        <p:spPr bwMode="gray">
          <a:xfrm rot="5400000">
            <a:off x="10162117" y="1790700"/>
            <a:ext cx="990600" cy="304800"/>
          </a:xfrm>
        </p:spPr>
        <p:txBody>
          <a:bodyPr anchor="t"/>
          <a:lstStyle>
            <a:lvl1pPr algn="l">
              <a:defRPr b="0" i="0">
                <a:solidFill>
                  <a:schemeClr val="bg1">
                    <a:alpha val="60000"/>
                  </a:schemeClr>
                </a:solidFill>
              </a:defRPr>
            </a:lvl1pPr>
          </a:lstStyle>
          <a:p>
            <a:pPr>
              <a:defRPr/>
            </a:pPr>
            <a:endParaRPr lang="en-US">
              <a:solidFill>
                <a:prstClr val="white">
                  <a:alpha val="60000"/>
                </a:prstClr>
              </a:solidFill>
            </a:endParaRPr>
          </a:p>
        </p:txBody>
      </p:sp>
      <p:sp>
        <p:nvSpPr>
          <p:cNvPr id="14" name="Footer Placeholder 4"/>
          <p:cNvSpPr>
            <a:spLocks noGrp="1"/>
          </p:cNvSpPr>
          <p:nvPr>
            <p:ph type="ftr" sz="quarter" idx="11"/>
          </p:nvPr>
        </p:nvSpPr>
        <p:spPr bwMode="gray">
          <a:xfrm rot="5400000">
            <a:off x="8958527" y="3226594"/>
            <a:ext cx="3859212" cy="304800"/>
          </a:xfrm>
        </p:spPr>
        <p:txBody>
          <a:bodyPr/>
          <a:lstStyle>
            <a:lvl1pPr>
              <a:defRPr b="0" i="0">
                <a:solidFill>
                  <a:schemeClr val="bg1">
                    <a:alpha val="60000"/>
                  </a:schemeClr>
                </a:solidFill>
              </a:defRPr>
            </a:lvl1pPr>
          </a:lstStyle>
          <a:p>
            <a:pPr>
              <a:defRPr/>
            </a:pPr>
            <a:endParaRPr lang="en-US">
              <a:solidFill>
                <a:prstClr val="white">
                  <a:alpha val="60000"/>
                </a:prstClr>
              </a:solidFill>
            </a:endParaRPr>
          </a:p>
        </p:txBody>
      </p:sp>
      <p:sp>
        <p:nvSpPr>
          <p:cNvPr id="15" name="Slide Number Placeholder 5"/>
          <p:cNvSpPr>
            <a:spLocks noGrp="1"/>
          </p:cNvSpPr>
          <p:nvPr>
            <p:ph type="sldNum" sz="quarter" idx="12"/>
          </p:nvPr>
        </p:nvSpPr>
        <p:spPr/>
        <p:txBody>
          <a:bodyPr/>
          <a:lstStyle>
            <a:lvl1pPr algn="ctr">
              <a:defRPr sz="2800"/>
            </a:lvl1pPr>
          </a:lstStyle>
          <a:p>
            <a:pPr>
              <a:defRPr/>
            </a:pPr>
            <a:fld id="{06A61BA7-6184-4523-9AD0-2D26930B3B82}"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47309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5" name="Group 26"/>
          <p:cNvGrpSpPr>
            <a:grpSpLocks/>
          </p:cNvGrpSpPr>
          <p:nvPr/>
        </p:nvGrpSpPr>
        <p:grpSpPr bwMode="auto">
          <a:xfrm>
            <a:off x="-2117" y="0"/>
            <a:ext cx="12194117" cy="6861175"/>
            <a:chOff x="-1588" y="0"/>
            <a:chExt cx="9145588" cy="6860798"/>
          </a:xfrm>
        </p:grpSpPr>
        <p:sp>
          <p:nvSpPr>
            <p:cNvPr id="6" name="Rectangle 5"/>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a:spLocks/>
            </p:cNvSpPr>
            <p:nvPr/>
          </p:nvSpPr>
          <p:spPr bwMode="gray">
            <a:xfrm rot="10204164">
              <a:off x="426788" y="4564241"/>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3" name="Rectangle 12"/>
            <p:cNvSpPr/>
            <p:nvPr/>
          </p:nvSpPr>
          <p:spPr>
            <a:xfrm>
              <a:off x="422275" y="401616"/>
              <a:ext cx="8326438" cy="31414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5"/>
            <p:cNvSpPr>
              <a:spLocks/>
            </p:cNvSpPr>
            <p:nvPr/>
          </p:nvSpPr>
          <p:spPr bwMode="gray">
            <a:xfrm rot="10800000">
              <a:off x="485023" y="2670079"/>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1281342783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6" name="Rectangle 15"/>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5255" y="4961454"/>
            <a:ext cx="8562672"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5255" y="685800"/>
            <a:ext cx="8562672"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bwMode="gray">
          <a:xfrm>
            <a:off x="1155253" y="5528192"/>
            <a:ext cx="8562672"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solidFill>
                <a:srgbClr val="B31166"/>
              </a:solidFill>
            </a:endParaRPr>
          </a:p>
        </p:txBody>
      </p:sp>
      <p:sp>
        <p:nvSpPr>
          <p:cNvPr id="18" name="Footer Placeholder 5"/>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9" name="Slide Number Placeholder 6"/>
          <p:cNvSpPr>
            <a:spLocks noGrp="1"/>
          </p:cNvSpPr>
          <p:nvPr>
            <p:ph type="sldNum" sz="quarter" idx="12"/>
          </p:nvPr>
        </p:nvSpPr>
        <p:spPr/>
        <p:txBody>
          <a:bodyPr/>
          <a:lstStyle>
            <a:lvl1pPr algn="ctr">
              <a:defRPr sz="2800"/>
            </a:lvl1pPr>
          </a:lstStyle>
          <a:p>
            <a:pPr>
              <a:defRPr/>
            </a:pPr>
            <a:fld id="{0172A62D-E23E-415B-8B8B-C433DEF467E3}"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36480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4" name="Group 26"/>
          <p:cNvGrpSpPr>
            <a:grpSpLocks/>
          </p:cNvGrpSpPr>
          <p:nvPr/>
        </p:nvGrpSpPr>
        <p:grpSpPr bwMode="auto">
          <a:xfrm>
            <a:off x="-2117" y="0"/>
            <a:ext cx="12194117" cy="6861175"/>
            <a:chOff x="-1588" y="0"/>
            <a:chExt cx="9145588" cy="6860798"/>
          </a:xfrm>
        </p:grpSpPr>
        <p:sp>
          <p:nvSpPr>
            <p:cNvPr id="5" name="Rectangle 4"/>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589932">
              <a:off x="6359946" y="2780895"/>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2" name="Rectangle 11"/>
            <p:cNvSpPr/>
            <p:nvPr/>
          </p:nvSpPr>
          <p:spPr>
            <a:xfrm>
              <a:off x="485775" y="4343161"/>
              <a:ext cx="8181975" cy="2112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35"/>
            <p:cNvSpPr>
              <a:spLocks/>
            </p:cNvSpPr>
            <p:nvPr/>
          </p:nvSpPr>
          <p:spPr bwMode="gray">
            <a:xfrm>
              <a:off x="485023" y="2854646"/>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1281342783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6" name="Rectangle 15"/>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5254" y="927100"/>
            <a:ext cx="8562673" cy="1692720"/>
          </a:xfrm>
        </p:spPr>
        <p:txBody>
          <a:bodyP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1155254" y="3488024"/>
            <a:ext cx="8562673"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18"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9" name="Slide Number Placeholder 5"/>
          <p:cNvSpPr>
            <a:spLocks noGrp="1"/>
          </p:cNvSpPr>
          <p:nvPr>
            <p:ph type="sldNum" sz="quarter" idx="12"/>
          </p:nvPr>
        </p:nvSpPr>
        <p:spPr/>
        <p:txBody>
          <a:bodyPr/>
          <a:lstStyle>
            <a:lvl1pPr algn="ctr">
              <a:defRPr sz="2800"/>
            </a:lvl1pPr>
          </a:lstStyle>
          <a:p>
            <a:pPr>
              <a:defRPr/>
            </a:pPr>
            <a:fld id="{F235BAF6-6B29-426A-ADAA-E59D2577BCCC}"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444084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5" name="Group 26"/>
          <p:cNvGrpSpPr>
            <a:grpSpLocks/>
          </p:cNvGrpSpPr>
          <p:nvPr/>
        </p:nvGrpSpPr>
        <p:grpSpPr bwMode="auto">
          <a:xfrm>
            <a:off x="-2117" y="0"/>
            <a:ext cx="12194117" cy="6861175"/>
            <a:chOff x="-1588" y="0"/>
            <a:chExt cx="9145588" cy="6860798"/>
          </a:xfrm>
        </p:grpSpPr>
        <p:sp>
          <p:nvSpPr>
            <p:cNvPr id="6" name="Rectangle 5"/>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a:spLocks/>
            </p:cNvSpPr>
            <p:nvPr/>
          </p:nvSpPr>
          <p:spPr bwMode="gray">
            <a:xfrm rot="-589932">
              <a:off x="6359946" y="4309201"/>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3" name="Freeform 34"/>
            <p:cNvSpPr>
              <a:spLocks/>
            </p:cNvSpPr>
            <p:nvPr/>
          </p:nvSpPr>
          <p:spPr bwMode="gray">
            <a:xfrm>
              <a:off x="485023" y="4381500"/>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1281342783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4"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5" name="TextBox 36"/>
          <p:cNvSpPr txBox="1">
            <a:spLocks noChangeArrowheads="1"/>
          </p:cNvSpPr>
          <p:nvPr/>
        </p:nvSpPr>
        <p:spPr bwMode="gray">
          <a:xfrm>
            <a:off x="863601" y="652464"/>
            <a:ext cx="80221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eaLnBrk="0" fontAlgn="base" hangingPunct="0">
              <a:spcBef>
                <a:spcPct val="0"/>
              </a:spcBef>
              <a:spcAft>
                <a:spcPct val="0"/>
              </a:spcAft>
              <a:defRPr/>
            </a:pPr>
            <a:r>
              <a:rPr lang="en-US" altLang="en-US" sz="8000" smtClean="0">
                <a:solidFill>
                  <a:srgbClr val="EF53A5"/>
                </a:solidFill>
                <a:latin typeface="Arial" panose="020B0604020202020204" pitchFamily="34" charset="0"/>
                <a:cs typeface="Arial" panose="020B0604020202020204" pitchFamily="34" charset="0"/>
              </a:rPr>
              <a:t>“</a:t>
            </a:r>
          </a:p>
        </p:txBody>
      </p:sp>
      <p:sp>
        <p:nvSpPr>
          <p:cNvPr id="18" name="TextBox 37"/>
          <p:cNvSpPr txBox="1">
            <a:spLocks noChangeArrowheads="1"/>
          </p:cNvSpPr>
          <p:nvPr/>
        </p:nvSpPr>
        <p:spPr bwMode="gray">
          <a:xfrm>
            <a:off x="9425518" y="2900364"/>
            <a:ext cx="825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eaLnBrk="0" fontAlgn="base" hangingPunct="0">
              <a:spcBef>
                <a:spcPct val="0"/>
              </a:spcBef>
              <a:spcAft>
                <a:spcPct val="0"/>
              </a:spcAft>
              <a:defRPr/>
            </a:pPr>
            <a:r>
              <a:rPr lang="en-US" altLang="en-US" sz="8000" smtClean="0">
                <a:solidFill>
                  <a:srgbClr val="EF53A5"/>
                </a:solidFill>
                <a:latin typeface="Arial" panose="020B0604020202020204" pitchFamily="34" charset="0"/>
                <a:cs typeface="Arial" panose="020B0604020202020204" pitchFamily="34" charset="0"/>
              </a:rPr>
              <a:t>”</a:t>
            </a:r>
          </a:p>
        </p:txBody>
      </p:sp>
      <p:sp>
        <p:nvSpPr>
          <p:cNvPr id="19" name="Rectangle 18"/>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04081" y="927100"/>
            <a:ext cx="8213847" cy="2882179"/>
          </a:xfrm>
        </p:spPr>
        <p:txBody>
          <a:bodyP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849705" y="3809279"/>
            <a:ext cx="7528191"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Text Placeholder 3"/>
          <p:cNvSpPr>
            <a:spLocks noGrp="1"/>
          </p:cNvSpPr>
          <p:nvPr>
            <p:ph type="body" sz="half" idx="2"/>
          </p:nvPr>
        </p:nvSpPr>
        <p:spPr>
          <a:xfrm>
            <a:off x="1155254" y="5000817"/>
            <a:ext cx="8458231"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0" name="Date Placeholder 3"/>
          <p:cNvSpPr>
            <a:spLocks noGrp="1"/>
          </p:cNvSpPr>
          <p:nvPr>
            <p:ph type="dt" sz="half" idx="14"/>
          </p:nvPr>
        </p:nvSpPr>
        <p:spPr/>
        <p:txBody>
          <a:bodyPr/>
          <a:lstStyle>
            <a:lvl1pPr>
              <a:defRPr/>
            </a:lvl1pPr>
          </a:lstStyle>
          <a:p>
            <a:pPr>
              <a:defRPr/>
            </a:pPr>
            <a:endParaRPr lang="en-US">
              <a:solidFill>
                <a:srgbClr val="B31166"/>
              </a:solidFill>
            </a:endParaRPr>
          </a:p>
        </p:txBody>
      </p:sp>
      <p:sp>
        <p:nvSpPr>
          <p:cNvPr id="21" name="Footer Placeholder 4"/>
          <p:cNvSpPr>
            <a:spLocks noGrp="1"/>
          </p:cNvSpPr>
          <p:nvPr>
            <p:ph type="ftr" sz="quarter" idx="15"/>
          </p:nvPr>
        </p:nvSpPr>
        <p:spPr/>
        <p:txBody>
          <a:bodyPr/>
          <a:lstStyle>
            <a:lvl1pPr>
              <a:defRPr/>
            </a:lvl1pPr>
          </a:lstStyle>
          <a:p>
            <a:pPr>
              <a:defRPr/>
            </a:pPr>
            <a:endParaRPr lang="en-US">
              <a:solidFill>
                <a:srgbClr val="B31166"/>
              </a:solidFill>
            </a:endParaRPr>
          </a:p>
        </p:txBody>
      </p:sp>
      <p:sp>
        <p:nvSpPr>
          <p:cNvPr id="22" name="Slide Number Placeholder 5"/>
          <p:cNvSpPr>
            <a:spLocks noGrp="1"/>
          </p:cNvSpPr>
          <p:nvPr>
            <p:ph type="sldNum" sz="quarter" idx="16"/>
          </p:nvPr>
        </p:nvSpPr>
        <p:spPr/>
        <p:txBody>
          <a:bodyPr/>
          <a:lstStyle>
            <a:lvl1pPr algn="ctr">
              <a:defRPr sz="2800"/>
            </a:lvl1pPr>
          </a:lstStyle>
          <a:p>
            <a:pPr>
              <a:defRPr/>
            </a:pPr>
            <a:fld id="{7527595F-0896-4E6F-B621-1F6BE19DC610}"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801863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26"/>
          <p:cNvGrpSpPr>
            <a:grpSpLocks/>
          </p:cNvGrpSpPr>
          <p:nvPr/>
        </p:nvGrpSpPr>
        <p:grpSpPr bwMode="auto">
          <a:xfrm>
            <a:off x="-2117" y="0"/>
            <a:ext cx="12194117" cy="6861175"/>
            <a:chOff x="-1588" y="0"/>
            <a:chExt cx="9145588" cy="6860798"/>
          </a:xfrm>
        </p:grpSpPr>
        <p:sp>
          <p:nvSpPr>
            <p:cNvPr id="5" name="Rectangle 4"/>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589932">
              <a:off x="6359946" y="4311243"/>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2" name="Freeform 34"/>
            <p:cNvSpPr>
              <a:spLocks/>
            </p:cNvSpPr>
            <p:nvPr/>
          </p:nvSpPr>
          <p:spPr bwMode="gray">
            <a:xfrm>
              <a:off x="485023" y="4381500"/>
              <a:ext cx="8182128" cy="2130508"/>
            </a:xfrm>
            <a:custGeom>
              <a:avLst/>
              <a:gdLst>
                <a:gd name="T0" fmla="*/ 0 w 10000"/>
                <a:gd name="T1" fmla="*/ 0 h 9621"/>
                <a:gd name="T2" fmla="*/ 0 w 10000"/>
                <a:gd name="T3" fmla="*/ 2147483646 h 9621"/>
                <a:gd name="T4" fmla="*/ 0 w 10000"/>
                <a:gd name="T5" fmla="*/ 2147483646 h 9621"/>
                <a:gd name="T6" fmla="*/ 0 w 10000"/>
                <a:gd name="T7" fmla="*/ 2147483646 h 9621"/>
                <a:gd name="T8" fmla="*/ 2147483646 w 10000"/>
                <a:gd name="T9" fmla="*/ 2147483646 h 9621"/>
                <a:gd name="T10" fmla="*/ 2147483646 w 10000"/>
                <a:gd name="T11" fmla="*/ 2147483646 h 9621"/>
                <a:gd name="T12" fmla="*/ 2147483646 w 10000"/>
                <a:gd name="T13" fmla="*/ 2147483646 h 9621"/>
                <a:gd name="T14" fmla="*/ 2147483646 w 10000"/>
                <a:gd name="T15" fmla="*/ 0 h 9621"/>
                <a:gd name="T16" fmla="*/ 2147483646 w 10000"/>
                <a:gd name="T17" fmla="*/ 0 h 9621"/>
                <a:gd name="T18" fmla="*/ 2147483646 w 10000"/>
                <a:gd name="T19" fmla="*/ 2147483646 h 9621"/>
                <a:gd name="T20" fmla="*/ 2147483646 w 10000"/>
                <a:gd name="T21" fmla="*/ 2147483646 h 9621"/>
                <a:gd name="T22" fmla="*/ 2147483646 w 10000"/>
                <a:gd name="T23" fmla="*/ 2147483646 h 9621"/>
                <a:gd name="T24" fmla="*/ 2147483646 w 10000"/>
                <a:gd name="T25" fmla="*/ 2147483646 h 9621"/>
                <a:gd name="T26" fmla="*/ 2147483646 w 10000"/>
                <a:gd name="T27" fmla="*/ 2147483646 h 9621"/>
                <a:gd name="T28" fmla="*/ 2147483646 w 10000"/>
                <a:gd name="T29" fmla="*/ 2147483646 h 9621"/>
                <a:gd name="T30" fmla="*/ 2147483646 w 10000"/>
                <a:gd name="T31" fmla="*/ 2147483646 h 9621"/>
                <a:gd name="T32" fmla="*/ 2147483646 w 10000"/>
                <a:gd name="T33" fmla="*/ 2147483646 h 9621"/>
                <a:gd name="T34" fmla="*/ 2147483646 w 10000"/>
                <a:gd name="T35" fmla="*/ 2147483646 h 9621"/>
                <a:gd name="T36" fmla="*/ 2147483646 w 10000"/>
                <a:gd name="T37" fmla="*/ 2147483646 h 9621"/>
                <a:gd name="T38" fmla="*/ 2147483646 w 10000"/>
                <a:gd name="T39" fmla="*/ 2147483646 h 9621"/>
                <a:gd name="T40" fmla="*/ 2147483646 w 10000"/>
                <a:gd name="T41" fmla="*/ 2147483646 h 9621"/>
                <a:gd name="T42" fmla="*/ 2147483646 w 10000"/>
                <a:gd name="T43" fmla="*/ 2147483646 h 9621"/>
                <a:gd name="T44" fmla="*/ 2147483646 w 10000"/>
                <a:gd name="T45" fmla="*/ 2147483646 h 9621"/>
                <a:gd name="T46" fmla="*/ 2147483646 w 10000"/>
                <a:gd name="T47" fmla="*/ 2147483646 h 9621"/>
                <a:gd name="T48" fmla="*/ 2147483646 w 10000"/>
                <a:gd name="T49" fmla="*/ 2147483646 h 9621"/>
                <a:gd name="T50" fmla="*/ 2147483646 w 10000"/>
                <a:gd name="T51" fmla="*/ 2147483646 h 9621"/>
                <a:gd name="T52" fmla="*/ 2147483646 w 10000"/>
                <a:gd name="T53" fmla="*/ 2147483646 h 9621"/>
                <a:gd name="T54" fmla="*/ 2147483646 w 10000"/>
                <a:gd name="T55" fmla="*/ 2147483646 h 9621"/>
                <a:gd name="T56" fmla="*/ 2147483646 w 10000"/>
                <a:gd name="T57" fmla="*/ 2147483646 h 9621"/>
                <a:gd name="T58" fmla="*/ 2147483646 w 10000"/>
                <a:gd name="T59" fmla="*/ 2147483646 h 9621"/>
                <a:gd name="T60" fmla="*/ 2147483646 w 10000"/>
                <a:gd name="T61" fmla="*/ 2147483646 h 9621"/>
                <a:gd name="T62" fmla="*/ 2147483646 w 10000"/>
                <a:gd name="T63" fmla="*/ 2147483646 h 9621"/>
                <a:gd name="T64" fmla="*/ 2147483646 w 10000"/>
                <a:gd name="T65" fmla="*/ 1281342783 h 9621"/>
                <a:gd name="T66" fmla="*/ 0 w 10000"/>
                <a:gd name="T67" fmla="*/ 0 h 9621"/>
                <a:gd name="T68" fmla="*/ 0 w 10000"/>
                <a:gd name="T69" fmla="*/ 0 h 96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3"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4" name="Rectangle 13"/>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5254" y="2057400"/>
            <a:ext cx="8562673" cy="20955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5255" y="5024909"/>
            <a:ext cx="8562672" cy="994891"/>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5"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16"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7" name="Slide Number Placeholder 5"/>
          <p:cNvSpPr>
            <a:spLocks noGrp="1"/>
          </p:cNvSpPr>
          <p:nvPr>
            <p:ph type="sldNum" sz="quarter" idx="12"/>
          </p:nvPr>
        </p:nvSpPr>
        <p:spPr/>
        <p:txBody>
          <a:bodyPr/>
          <a:lstStyle>
            <a:lvl1pPr algn="ctr">
              <a:defRPr sz="2800"/>
            </a:lvl1pPr>
          </a:lstStyle>
          <a:p>
            <a:pPr>
              <a:defRPr/>
            </a:pPr>
            <a:fld id="{43D26332-360E-4264-AA55-36C3A17B08D5}"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263116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p:cNvCxnSpPr/>
          <p:nvPr/>
        </p:nvCxnSpPr>
        <p:spPr>
          <a:xfrm>
            <a:off x="4392084" y="2489201"/>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99917" y="2489201"/>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5254" y="927100"/>
            <a:ext cx="8564791"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155253" y="2489200"/>
            <a:ext cx="3084576"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5"/>
          </p:nvPr>
        </p:nvSpPr>
        <p:spPr>
          <a:xfrm>
            <a:off x="1155253" y="3147164"/>
            <a:ext cx="3084576" cy="2888366"/>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40819" y="2489200"/>
            <a:ext cx="3091891"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Text Placeholder 3"/>
          <p:cNvSpPr>
            <a:spLocks noGrp="1"/>
          </p:cNvSpPr>
          <p:nvPr>
            <p:ph type="body" sz="half" idx="16"/>
          </p:nvPr>
        </p:nvSpPr>
        <p:spPr>
          <a:xfrm>
            <a:off x="4544628" y="3147164"/>
            <a:ext cx="3091891" cy="2888366"/>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44856" y="2489200"/>
            <a:ext cx="3091891"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4" name="Text Placeholder 3"/>
          <p:cNvSpPr>
            <a:spLocks noGrp="1"/>
          </p:cNvSpPr>
          <p:nvPr>
            <p:ph type="body" sz="half" idx="17"/>
          </p:nvPr>
        </p:nvSpPr>
        <p:spPr>
          <a:xfrm>
            <a:off x="7947914" y="3147164"/>
            <a:ext cx="3088833" cy="2888366"/>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Date Placeholder 6"/>
          <p:cNvSpPr>
            <a:spLocks noGrp="1"/>
          </p:cNvSpPr>
          <p:nvPr>
            <p:ph type="dt" sz="half" idx="18"/>
          </p:nvPr>
        </p:nvSpPr>
        <p:spPr/>
        <p:txBody>
          <a:bodyPr/>
          <a:lstStyle>
            <a:lvl1pPr>
              <a:defRPr/>
            </a:lvl1pPr>
          </a:lstStyle>
          <a:p>
            <a:pPr>
              <a:defRPr/>
            </a:pPr>
            <a:endParaRPr lang="en-US">
              <a:solidFill>
                <a:srgbClr val="B31166"/>
              </a:solidFill>
            </a:endParaRPr>
          </a:p>
        </p:txBody>
      </p:sp>
      <p:sp>
        <p:nvSpPr>
          <p:cNvPr id="12" name="Footer Placeholder 7"/>
          <p:cNvSpPr>
            <a:spLocks noGrp="1"/>
          </p:cNvSpPr>
          <p:nvPr>
            <p:ph type="ftr" sz="quarter" idx="19"/>
          </p:nvPr>
        </p:nvSpPr>
        <p:spPr/>
        <p:txBody>
          <a:bodyPr/>
          <a:lstStyle>
            <a:lvl1pPr>
              <a:defRPr/>
            </a:lvl1pPr>
          </a:lstStyle>
          <a:p>
            <a:pPr>
              <a:defRPr/>
            </a:pPr>
            <a:endParaRPr lang="en-US">
              <a:solidFill>
                <a:srgbClr val="B31166"/>
              </a:solidFill>
            </a:endParaRPr>
          </a:p>
        </p:txBody>
      </p:sp>
      <p:sp>
        <p:nvSpPr>
          <p:cNvPr id="13" name="Slide Number Placeholder 8"/>
          <p:cNvSpPr>
            <a:spLocks noGrp="1"/>
          </p:cNvSpPr>
          <p:nvPr>
            <p:ph type="sldNum" sz="quarter" idx="20"/>
          </p:nvPr>
        </p:nvSpPr>
        <p:spPr/>
        <p:txBody>
          <a:bodyPr/>
          <a:lstStyle>
            <a:lvl1pPr algn="ctr">
              <a:defRPr sz="2800"/>
            </a:lvl1pPr>
          </a:lstStyle>
          <a:p>
            <a:pPr>
              <a:defRPr/>
            </a:pPr>
            <a:fld id="{15FA46B8-19A5-4921-8C9A-8C4CAA28C97F}"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789364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p:cNvCxnSpPr/>
          <p:nvPr/>
        </p:nvCxnSpPr>
        <p:spPr>
          <a:xfrm>
            <a:off x="4385733" y="2489201"/>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799917" y="2489201"/>
            <a:ext cx="0" cy="35464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5253" y="927100"/>
            <a:ext cx="8460347"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155253" y="4179596"/>
            <a:ext cx="3084576"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Picture Placeholder 2"/>
          <p:cNvSpPr>
            <a:spLocks noGrp="1" noChangeAspect="1"/>
          </p:cNvSpPr>
          <p:nvPr>
            <p:ph type="pic" idx="15"/>
          </p:nvPr>
        </p:nvSpPr>
        <p:spPr>
          <a:xfrm>
            <a:off x="1358740" y="2489200"/>
            <a:ext cx="2686859" cy="1447342"/>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3" name="Text Placeholder 3"/>
          <p:cNvSpPr>
            <a:spLocks noGrp="1"/>
          </p:cNvSpPr>
          <p:nvPr>
            <p:ph type="body" sz="half" idx="18"/>
          </p:nvPr>
        </p:nvSpPr>
        <p:spPr>
          <a:xfrm>
            <a:off x="1155252" y="4837559"/>
            <a:ext cx="3084576"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48167" y="4179595"/>
            <a:ext cx="3091891"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8" name="Picture Placeholder 2"/>
          <p:cNvSpPr>
            <a:spLocks noGrp="1" noChangeAspect="1"/>
          </p:cNvSpPr>
          <p:nvPr>
            <p:ph type="pic" idx="21"/>
          </p:nvPr>
        </p:nvSpPr>
        <p:spPr>
          <a:xfrm>
            <a:off x="4737585" y="2489200"/>
            <a:ext cx="2686859" cy="1447342"/>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4" name="Text Placeholder 3"/>
          <p:cNvSpPr>
            <a:spLocks noGrp="1"/>
          </p:cNvSpPr>
          <p:nvPr>
            <p:ph type="body" sz="half" idx="19"/>
          </p:nvPr>
        </p:nvSpPr>
        <p:spPr>
          <a:xfrm>
            <a:off x="4548167" y="4848209"/>
            <a:ext cx="3091891"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44856" y="4179596"/>
            <a:ext cx="3091891"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9" name="Picture Placeholder 2"/>
          <p:cNvSpPr>
            <a:spLocks noGrp="1" noChangeAspect="1"/>
          </p:cNvSpPr>
          <p:nvPr>
            <p:ph type="pic" idx="22"/>
          </p:nvPr>
        </p:nvSpPr>
        <p:spPr>
          <a:xfrm>
            <a:off x="8144855" y="2489200"/>
            <a:ext cx="2686859" cy="1447342"/>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27" name="Text Placeholder 3"/>
          <p:cNvSpPr>
            <a:spLocks noGrp="1"/>
          </p:cNvSpPr>
          <p:nvPr>
            <p:ph type="body" sz="half" idx="20"/>
          </p:nvPr>
        </p:nvSpPr>
        <p:spPr>
          <a:xfrm>
            <a:off x="7944856" y="4837559"/>
            <a:ext cx="3091891" cy="118732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6"/>
          <p:cNvSpPr>
            <a:spLocks noGrp="1"/>
          </p:cNvSpPr>
          <p:nvPr>
            <p:ph type="dt" sz="half" idx="23"/>
          </p:nvPr>
        </p:nvSpPr>
        <p:spPr/>
        <p:txBody>
          <a:bodyPr/>
          <a:lstStyle>
            <a:lvl1pPr>
              <a:defRPr/>
            </a:lvl1pPr>
          </a:lstStyle>
          <a:p>
            <a:pPr>
              <a:defRPr/>
            </a:pPr>
            <a:endParaRPr lang="en-US">
              <a:solidFill>
                <a:srgbClr val="B31166"/>
              </a:solidFill>
            </a:endParaRPr>
          </a:p>
        </p:txBody>
      </p:sp>
      <p:sp>
        <p:nvSpPr>
          <p:cNvPr id="16" name="Footer Placeholder 7"/>
          <p:cNvSpPr>
            <a:spLocks noGrp="1"/>
          </p:cNvSpPr>
          <p:nvPr>
            <p:ph type="ftr" sz="quarter" idx="24"/>
          </p:nvPr>
        </p:nvSpPr>
        <p:spPr/>
        <p:txBody>
          <a:bodyPr/>
          <a:lstStyle>
            <a:lvl1pPr>
              <a:defRPr/>
            </a:lvl1pPr>
          </a:lstStyle>
          <a:p>
            <a:pPr>
              <a:defRPr/>
            </a:pPr>
            <a:endParaRPr lang="en-US">
              <a:solidFill>
                <a:srgbClr val="B31166"/>
              </a:solidFill>
            </a:endParaRPr>
          </a:p>
        </p:txBody>
      </p:sp>
      <p:sp>
        <p:nvSpPr>
          <p:cNvPr id="17" name="Slide Number Placeholder 8"/>
          <p:cNvSpPr>
            <a:spLocks noGrp="1"/>
          </p:cNvSpPr>
          <p:nvPr>
            <p:ph type="sldNum" sz="quarter" idx="25"/>
          </p:nvPr>
        </p:nvSpPr>
        <p:spPr/>
        <p:txBody>
          <a:bodyPr/>
          <a:lstStyle>
            <a:lvl1pPr algn="ctr">
              <a:defRPr sz="2800"/>
            </a:lvl1pPr>
          </a:lstStyle>
          <a:p>
            <a:pPr>
              <a:defRPr/>
            </a:pPr>
            <a:fld id="{888CA14B-833E-4BC2-9BDD-DB39150041C2}"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3371711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162117" y="6388100"/>
            <a:ext cx="1320800" cy="228600"/>
          </a:xfrm>
        </p:spPr>
        <p:txBody>
          <a:bodyPr/>
          <a:lstStyle>
            <a:lvl1pPr>
              <a:defRPr/>
            </a:lvl1pPr>
          </a:lstStyle>
          <a:p>
            <a:pPr>
              <a:defRPr/>
            </a:pPr>
            <a:endParaRPr lang="en-US">
              <a:solidFill>
                <a:srgbClr val="B31166"/>
              </a:solidFill>
            </a:endParaRPr>
          </a:p>
        </p:txBody>
      </p:sp>
      <p:sp>
        <p:nvSpPr>
          <p:cNvPr id="5" name="Footer Placeholder 4"/>
          <p:cNvSpPr>
            <a:spLocks noGrp="1"/>
          </p:cNvSpPr>
          <p:nvPr>
            <p:ph type="ftr" sz="quarter" idx="11"/>
          </p:nvPr>
        </p:nvSpPr>
        <p:spPr>
          <a:xfrm>
            <a:off x="687917" y="6388100"/>
            <a:ext cx="5145616" cy="228600"/>
          </a:xfrm>
        </p:spPr>
        <p:txBody>
          <a:bodyPr/>
          <a:lstStyle>
            <a:lvl1pPr>
              <a:defRPr/>
            </a:lvl1pPr>
          </a:lstStyle>
          <a:p>
            <a:pPr>
              <a:defRPr/>
            </a:pPr>
            <a:endParaRPr lang="en-US">
              <a:solidFill>
                <a:srgbClr val="B31166"/>
              </a:solidFill>
            </a:endParaRPr>
          </a:p>
        </p:txBody>
      </p:sp>
      <p:sp>
        <p:nvSpPr>
          <p:cNvPr id="6" name="Slide Number Placeholder 5"/>
          <p:cNvSpPr>
            <a:spLocks noGrp="1"/>
          </p:cNvSpPr>
          <p:nvPr>
            <p:ph type="sldNum" sz="quarter" idx="12"/>
          </p:nvPr>
        </p:nvSpPr>
        <p:spPr/>
        <p:txBody>
          <a:bodyPr/>
          <a:lstStyle>
            <a:lvl1pPr algn="ctr">
              <a:defRPr sz="2800"/>
            </a:lvl1pPr>
          </a:lstStyle>
          <a:p>
            <a:pPr>
              <a:defRPr/>
            </a:pPr>
            <a:fld id="{6B8C06BD-DE5B-4DC5-9AF0-B250575C102F}"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710391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26"/>
          <p:cNvGrpSpPr>
            <a:grpSpLocks/>
          </p:cNvGrpSpPr>
          <p:nvPr/>
        </p:nvGrpSpPr>
        <p:grpSpPr bwMode="auto">
          <a:xfrm>
            <a:off x="-2118" y="0"/>
            <a:ext cx="12160251" cy="6861175"/>
            <a:chOff x="-1588" y="0"/>
            <a:chExt cx="9120420" cy="6860798"/>
          </a:xfrm>
        </p:grpSpPr>
        <p:sp>
          <p:nvSpPr>
            <p:cNvPr id="5" name="Rectangle 4"/>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a:spLocks/>
            </p:cNvSpPr>
            <p:nvPr/>
          </p:nvSpPr>
          <p:spPr bwMode="gray">
            <a:xfrm rot="4966650">
              <a:off x="4673046" y="5107506"/>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2" name="Rectangle 11"/>
          <p:cNvSpPr/>
          <p:nvPr/>
        </p:nvSpPr>
        <p:spPr>
          <a:xfrm>
            <a:off x="552451" y="401639"/>
            <a:ext cx="6148916"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5"/>
          <p:cNvSpPr>
            <a:spLocks/>
          </p:cNvSpPr>
          <p:nvPr/>
        </p:nvSpPr>
        <p:spPr bwMode="gray">
          <a:xfrm rot="5400000">
            <a:off x="2731030" y="1210735"/>
            <a:ext cx="5997575" cy="4436533"/>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4" name="Freeform 5"/>
          <p:cNvSpPr>
            <a:spLocks noEditPoints="1"/>
          </p:cNvSpPr>
          <p:nvPr/>
        </p:nvSpPr>
        <p:spPr bwMode="gray">
          <a:xfrm>
            <a:off x="0" y="0"/>
            <a:ext cx="12192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5" name="Rectangle 14"/>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33237" y="1447799"/>
            <a:ext cx="1484688" cy="45720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5651" y="1447799"/>
            <a:ext cx="5889248" cy="4572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17" name="Footer Placeholder 4"/>
          <p:cNvSpPr>
            <a:spLocks noGrp="1"/>
          </p:cNvSpPr>
          <p:nvPr>
            <p:ph type="ftr" sz="quarter" idx="11"/>
          </p:nvPr>
        </p:nvSpPr>
        <p:spPr>
          <a:xfrm>
            <a:off x="717551" y="6365875"/>
            <a:ext cx="5147733" cy="228600"/>
          </a:xfrm>
        </p:spPr>
        <p:txBody>
          <a:bodyPr/>
          <a:lstStyle>
            <a:lvl1pPr>
              <a:defRPr/>
            </a:lvl1pPr>
          </a:lstStyle>
          <a:p>
            <a:pPr>
              <a:defRPr/>
            </a:pPr>
            <a:endParaRPr lang="en-US">
              <a:solidFill>
                <a:srgbClr val="B31166"/>
              </a:solidFill>
            </a:endParaRPr>
          </a:p>
        </p:txBody>
      </p:sp>
      <p:sp>
        <p:nvSpPr>
          <p:cNvPr id="18" name="Slide Number Placeholder 5"/>
          <p:cNvSpPr>
            <a:spLocks noGrp="1"/>
          </p:cNvSpPr>
          <p:nvPr>
            <p:ph type="sldNum" sz="quarter" idx="12"/>
          </p:nvPr>
        </p:nvSpPr>
        <p:spPr/>
        <p:txBody>
          <a:bodyPr/>
          <a:lstStyle>
            <a:lvl1pPr algn="ctr">
              <a:defRPr sz="2800"/>
            </a:lvl1pPr>
          </a:lstStyle>
          <a:p>
            <a:pPr>
              <a:defRPr/>
            </a:pPr>
            <a:fld id="{CD330D0F-F2C1-4593-B138-E7062A3FBA35}"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408082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627" y="927099"/>
            <a:ext cx="8458229" cy="709865"/>
          </a:xfrm>
        </p:spPr>
        <p:txBody>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6" name="Slide Number Placeholder 5"/>
          <p:cNvSpPr>
            <a:spLocks noGrp="1"/>
          </p:cNvSpPr>
          <p:nvPr>
            <p:ph type="sldNum" sz="quarter" idx="12"/>
          </p:nvPr>
        </p:nvSpPr>
        <p:spPr/>
        <p:txBody>
          <a:bodyPr/>
          <a:lstStyle>
            <a:lvl1pPr>
              <a:defRPr/>
            </a:lvl1pPr>
          </a:lstStyle>
          <a:p>
            <a:pPr>
              <a:defRPr/>
            </a:pPr>
            <a:fld id="{18DCE855-FF4A-4D11-9F7C-5785921A5430}"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4208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26"/>
          <p:cNvGrpSpPr>
            <a:grpSpLocks/>
          </p:cNvGrpSpPr>
          <p:nvPr/>
        </p:nvGrpSpPr>
        <p:grpSpPr bwMode="auto">
          <a:xfrm>
            <a:off x="-2117" y="0"/>
            <a:ext cx="12194117" cy="6861175"/>
            <a:chOff x="-1588" y="0"/>
            <a:chExt cx="9145588" cy="6860798"/>
          </a:xfrm>
        </p:grpSpPr>
        <p:sp>
          <p:nvSpPr>
            <p:cNvPr id="5" name="Rectangle 4"/>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200" y="401616"/>
              <a:ext cx="3465513" cy="60543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34"/>
            <p:cNvSpPr>
              <a:spLocks/>
            </p:cNvSpPr>
            <p:nvPr/>
          </p:nvSpPr>
          <p:spPr bwMode="gray">
            <a:xfrm rot="-5400000">
              <a:off x="3105027"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3" name="Freeform 5"/>
            <p:cNvSpPr>
              <a:spLocks/>
            </p:cNvSpPr>
            <p:nvPr/>
          </p:nvSpPr>
          <p:spPr bwMode="gray">
            <a:xfrm rot="-5912394">
              <a:off x="3320102" y="1458373"/>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4"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5" name="Rectangle 14"/>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70045" y="2257588"/>
            <a:ext cx="4120896" cy="3020344"/>
          </a:xfrm>
        </p:spPr>
        <p:txBody>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25682" y="2257588"/>
            <a:ext cx="4110021"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6"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17"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8" name="Slide Number Placeholder 5"/>
          <p:cNvSpPr>
            <a:spLocks noGrp="1"/>
          </p:cNvSpPr>
          <p:nvPr>
            <p:ph type="sldNum" sz="quarter" idx="12"/>
          </p:nvPr>
        </p:nvSpPr>
        <p:spPr/>
        <p:txBody>
          <a:bodyPr/>
          <a:lstStyle>
            <a:lvl1pPr algn="ctr">
              <a:defRPr sz="2800"/>
            </a:lvl1pPr>
          </a:lstStyle>
          <a:p>
            <a:pPr>
              <a:defRPr/>
            </a:pPr>
            <a:fld id="{F104BC7F-30D9-4836-BE50-9102346FDB74}"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23203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5253" y="2489201"/>
            <a:ext cx="4849307" cy="35306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41" y="2489203"/>
            <a:ext cx="4849307" cy="3530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7" name="Slide Number Placeholder 5"/>
          <p:cNvSpPr>
            <a:spLocks noGrp="1"/>
          </p:cNvSpPr>
          <p:nvPr>
            <p:ph type="sldNum" sz="quarter" idx="12"/>
          </p:nvPr>
        </p:nvSpPr>
        <p:spPr/>
        <p:txBody>
          <a:bodyPr/>
          <a:lstStyle>
            <a:lvl1pPr>
              <a:defRPr/>
            </a:lvl1pPr>
          </a:lstStyle>
          <a:p>
            <a:pPr>
              <a:defRPr/>
            </a:pPr>
            <a:fld id="{4077AB12-7D8B-476D-A624-07FB135E843C}"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98378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9891" y="2489200"/>
            <a:ext cx="4844669"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5253" y="3248491"/>
            <a:ext cx="4849307" cy="277131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42" y="2489201"/>
            <a:ext cx="4849305"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41" y="3245836"/>
            <a:ext cx="4849307" cy="27739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9" name="Slide Number Placeholder 5"/>
          <p:cNvSpPr>
            <a:spLocks noGrp="1"/>
          </p:cNvSpPr>
          <p:nvPr>
            <p:ph type="sldNum" sz="quarter" idx="12"/>
          </p:nvPr>
        </p:nvSpPr>
        <p:spPr/>
        <p:txBody>
          <a:bodyPr/>
          <a:lstStyle>
            <a:lvl1pPr>
              <a:defRPr/>
            </a:lvl1pPr>
          </a:lstStyle>
          <a:p>
            <a:pPr>
              <a:defRPr/>
            </a:pPr>
            <a:fld id="{5BB9BAAB-6E76-4F13-9012-88B32D843138}"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907550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solidFill>
                <a:srgbClr val="B31166"/>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5" name="Slide Number Placeholder 5"/>
          <p:cNvSpPr>
            <a:spLocks noGrp="1"/>
          </p:cNvSpPr>
          <p:nvPr>
            <p:ph type="sldNum" sz="quarter" idx="12"/>
          </p:nvPr>
        </p:nvSpPr>
        <p:spPr/>
        <p:txBody>
          <a:bodyPr/>
          <a:lstStyle>
            <a:lvl1pPr>
              <a:defRPr/>
            </a:lvl1pPr>
          </a:lstStyle>
          <a:p>
            <a:pPr>
              <a:defRPr/>
            </a:pPr>
            <a:fld id="{B9501F71-6E64-4FCF-9D04-D06128A1C8E5}"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3808156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Date Placeholder 1"/>
          <p:cNvSpPr>
            <a:spLocks noGrp="1"/>
          </p:cNvSpPr>
          <p:nvPr>
            <p:ph type="dt" sz="half" idx="10"/>
          </p:nvPr>
        </p:nvSpPr>
        <p:spPr/>
        <p:txBody>
          <a:bodyPr/>
          <a:lstStyle>
            <a:lvl1pPr>
              <a:defRPr/>
            </a:lvl1pPr>
          </a:lstStyle>
          <a:p>
            <a:pPr>
              <a:defRPr/>
            </a:pPr>
            <a:endParaRPr lang="en-US">
              <a:solidFill>
                <a:srgbClr val="B31166"/>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5" name="Slide Number Placeholder 3"/>
          <p:cNvSpPr>
            <a:spLocks noGrp="1"/>
          </p:cNvSpPr>
          <p:nvPr>
            <p:ph type="sldNum" sz="quarter" idx="12"/>
          </p:nvPr>
        </p:nvSpPr>
        <p:spPr/>
        <p:txBody>
          <a:bodyPr/>
          <a:lstStyle>
            <a:lvl1pPr algn="ctr">
              <a:defRPr sz="2800"/>
            </a:lvl1pPr>
          </a:lstStyle>
          <a:p>
            <a:pPr>
              <a:defRPr/>
            </a:pPr>
            <a:fld id="{5C1F662B-A16A-4774-B419-4C1B46739DC8}"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301675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26"/>
          <p:cNvGrpSpPr>
            <a:grpSpLocks/>
          </p:cNvGrpSpPr>
          <p:nvPr/>
        </p:nvGrpSpPr>
        <p:grpSpPr bwMode="auto">
          <a:xfrm>
            <a:off x="-2117" y="0"/>
            <a:ext cx="12194117" cy="6861175"/>
            <a:chOff x="-1588" y="0"/>
            <a:chExt cx="9145588" cy="6860798"/>
          </a:xfrm>
        </p:grpSpPr>
        <p:sp>
          <p:nvSpPr>
            <p:cNvPr id="6" name="Rectangle 5"/>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5283200" y="401616"/>
              <a:ext cx="3465513" cy="60543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4"/>
            <p:cNvSpPr>
              <a:spLocks/>
            </p:cNvSpPr>
            <p:nvPr/>
          </p:nvSpPr>
          <p:spPr bwMode="gray">
            <a:xfrm rot="-5400000">
              <a:off x="2548536"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4" name="Freeform 5"/>
            <p:cNvSpPr>
              <a:spLocks/>
            </p:cNvSpPr>
            <p:nvPr/>
          </p:nvSpPr>
          <p:spPr bwMode="gray">
            <a:xfrm rot="-5912394">
              <a:off x="2769747" y="1458373"/>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6" name="Rectangle 15"/>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5253" y="1447800"/>
            <a:ext cx="3616787"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091903" y="1447800"/>
            <a:ext cx="4843800"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5256" y="3086846"/>
            <a:ext cx="3616785"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solidFill>
                <a:srgbClr val="B31166"/>
              </a:solidFill>
            </a:endParaRPr>
          </a:p>
        </p:txBody>
      </p:sp>
      <p:sp>
        <p:nvSpPr>
          <p:cNvPr id="18" name="Footer Placeholder 5"/>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9" name="Slide Number Placeholder 6"/>
          <p:cNvSpPr>
            <a:spLocks noGrp="1"/>
          </p:cNvSpPr>
          <p:nvPr>
            <p:ph type="sldNum" sz="quarter" idx="12"/>
          </p:nvPr>
        </p:nvSpPr>
        <p:spPr/>
        <p:txBody>
          <a:bodyPr/>
          <a:lstStyle>
            <a:lvl1pPr algn="ctr">
              <a:defRPr sz="2800"/>
            </a:lvl1pPr>
          </a:lstStyle>
          <a:p>
            <a:pPr>
              <a:defRPr/>
            </a:pPr>
            <a:fld id="{DF6BC8E1-6A6F-40D4-AEBB-E0DE84E147CB}"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536300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26"/>
          <p:cNvGrpSpPr>
            <a:grpSpLocks/>
          </p:cNvGrpSpPr>
          <p:nvPr/>
        </p:nvGrpSpPr>
        <p:grpSpPr bwMode="auto">
          <a:xfrm>
            <a:off x="-2117" y="0"/>
            <a:ext cx="12194117" cy="6861175"/>
            <a:chOff x="-1588" y="0"/>
            <a:chExt cx="9145588" cy="6860798"/>
          </a:xfrm>
        </p:grpSpPr>
        <p:sp>
          <p:nvSpPr>
            <p:cNvPr id="6" name="Rectangle 5"/>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5283200" y="401616"/>
              <a:ext cx="3465513" cy="60543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4"/>
            <p:cNvSpPr>
              <a:spLocks/>
            </p:cNvSpPr>
            <p:nvPr/>
          </p:nvSpPr>
          <p:spPr bwMode="gray">
            <a:xfrm rot="-5400000">
              <a:off x="2852610" y="1765596"/>
              <a:ext cx="5995993" cy="3326809"/>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4" name="Freeform 5"/>
            <p:cNvSpPr>
              <a:spLocks/>
            </p:cNvSpPr>
            <p:nvPr/>
          </p:nvSpPr>
          <p:spPr bwMode="gray">
            <a:xfrm rot="-5912394">
              <a:off x="3074559" y="1458373"/>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5"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6" name="Rectangle 15"/>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5254" y="1381390"/>
            <a:ext cx="3982785" cy="157480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97212" y="1320800"/>
            <a:ext cx="3721469" cy="42164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155254" y="3086100"/>
            <a:ext cx="3982785"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endParaRPr lang="en-US">
              <a:solidFill>
                <a:srgbClr val="B31166"/>
              </a:solidFill>
            </a:endParaRPr>
          </a:p>
        </p:txBody>
      </p:sp>
      <p:sp>
        <p:nvSpPr>
          <p:cNvPr id="18" name="Footer Placeholder 5"/>
          <p:cNvSpPr>
            <a:spLocks noGrp="1"/>
          </p:cNvSpPr>
          <p:nvPr>
            <p:ph type="ftr" sz="quarter" idx="11"/>
          </p:nvPr>
        </p:nvSpPr>
        <p:spPr/>
        <p:txBody>
          <a:bodyPr/>
          <a:lstStyle>
            <a:lvl1pPr>
              <a:defRPr/>
            </a:lvl1pPr>
          </a:lstStyle>
          <a:p>
            <a:pPr>
              <a:defRPr/>
            </a:pPr>
            <a:endParaRPr lang="en-US">
              <a:solidFill>
                <a:srgbClr val="B31166"/>
              </a:solidFill>
            </a:endParaRPr>
          </a:p>
        </p:txBody>
      </p:sp>
      <p:sp>
        <p:nvSpPr>
          <p:cNvPr id="19" name="Slide Number Placeholder 6"/>
          <p:cNvSpPr>
            <a:spLocks noGrp="1"/>
          </p:cNvSpPr>
          <p:nvPr>
            <p:ph type="sldNum" sz="quarter" idx="12"/>
          </p:nvPr>
        </p:nvSpPr>
        <p:spPr/>
        <p:txBody>
          <a:bodyPr/>
          <a:lstStyle>
            <a:lvl1pPr algn="ctr">
              <a:defRPr sz="2800"/>
            </a:lvl1pPr>
          </a:lstStyle>
          <a:p>
            <a:pPr>
              <a:defRPr/>
            </a:pPr>
            <a:fld id="{2D16E236-44A9-4188-867C-1BAF60FAF639}"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48716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5"/>
          <p:cNvGrpSpPr>
            <a:grpSpLocks/>
          </p:cNvGrpSpPr>
          <p:nvPr/>
        </p:nvGrpSpPr>
        <p:grpSpPr bwMode="auto">
          <a:xfrm>
            <a:off x="-2117" y="0"/>
            <a:ext cx="12194117" cy="6861175"/>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p:cNvSpPr>
              <a:spLocks/>
            </p:cNvSpPr>
            <p:nvPr/>
          </p:nvSpPr>
          <p:spPr bwMode="gray">
            <a:xfrm rot="-589932">
              <a:off x="6359946" y="1790293"/>
              <a:ext cx="2377690" cy="317748"/>
            </a:xfrm>
            <a:custGeom>
              <a:avLst/>
              <a:gdLst>
                <a:gd name="T0" fmla="*/ 1142553991 w 10000"/>
                <a:gd name="T1" fmla="*/ 548402480 h 5291"/>
                <a:gd name="T2" fmla="*/ 2147483646 w 10000"/>
                <a:gd name="T3" fmla="*/ 1145969242 h 5291"/>
                <a:gd name="T4" fmla="*/ 2147483646 w 10000"/>
                <a:gd name="T5" fmla="*/ 0 h 5291"/>
                <a:gd name="T6" fmla="*/ 2147483646 w 10000"/>
                <a:gd name="T7" fmla="*/ 0 h 5291"/>
                <a:gd name="T8" fmla="*/ 2147483646 w 10000"/>
                <a:gd name="T9" fmla="*/ 44183667 h 5291"/>
                <a:gd name="T10" fmla="*/ 2147483646 w 10000"/>
                <a:gd name="T11" fmla="*/ 86636205 h 5291"/>
                <a:gd name="T12" fmla="*/ 2147483646 w 10000"/>
                <a:gd name="T13" fmla="*/ 127786763 h 5291"/>
                <a:gd name="T14" fmla="*/ 2147483646 w 10000"/>
                <a:gd name="T15" fmla="*/ 163091082 h 5291"/>
                <a:gd name="T16" fmla="*/ 2147483646 w 10000"/>
                <a:gd name="T17" fmla="*/ 198611898 h 5291"/>
                <a:gd name="T18" fmla="*/ 2147483646 w 10000"/>
                <a:gd name="T19" fmla="*/ 231965108 h 5291"/>
                <a:gd name="T20" fmla="*/ 2147483646 w 10000"/>
                <a:gd name="T21" fmla="*/ 260337705 h 5291"/>
                <a:gd name="T22" fmla="*/ 2147483646 w 10000"/>
                <a:gd name="T23" fmla="*/ 286979172 h 5291"/>
                <a:gd name="T24" fmla="*/ 2147483646 w 10000"/>
                <a:gd name="T25" fmla="*/ 311885907 h 5291"/>
                <a:gd name="T26" fmla="*/ 2147483646 w 10000"/>
                <a:gd name="T27" fmla="*/ 333114007 h 5291"/>
                <a:gd name="T28" fmla="*/ 2147483646 w 10000"/>
                <a:gd name="T29" fmla="*/ 354338445 h 5291"/>
                <a:gd name="T30" fmla="*/ 2147483646 w 10000"/>
                <a:gd name="T31" fmla="*/ 372317000 h 5291"/>
                <a:gd name="T32" fmla="*/ 2147483646 w 10000"/>
                <a:gd name="T33" fmla="*/ 386393339 h 5291"/>
                <a:gd name="T34" fmla="*/ 2147483646 w 10000"/>
                <a:gd name="T35" fmla="*/ 400689596 h 5291"/>
                <a:gd name="T36" fmla="*/ 2147483646 w 10000"/>
                <a:gd name="T37" fmla="*/ 412818430 h 5291"/>
                <a:gd name="T38" fmla="*/ 2147483646 w 10000"/>
                <a:gd name="T39" fmla="*/ 421914094 h 5291"/>
                <a:gd name="T40" fmla="*/ 2147483646 w 10000"/>
                <a:gd name="T41" fmla="*/ 428845817 h 5291"/>
                <a:gd name="T42" fmla="*/ 2147483646 w 10000"/>
                <a:gd name="T43" fmla="*/ 435993976 h 5291"/>
                <a:gd name="T44" fmla="*/ 2147483646 w 10000"/>
                <a:gd name="T45" fmla="*/ 439456294 h 5291"/>
                <a:gd name="T46" fmla="*/ 2147483646 w 10000"/>
                <a:gd name="T47" fmla="*/ 443138531 h 5291"/>
                <a:gd name="T48" fmla="*/ 2147483646 w 10000"/>
                <a:gd name="T49" fmla="*/ 444656888 h 5291"/>
                <a:gd name="T50" fmla="*/ 2147483646 w 10000"/>
                <a:gd name="T51" fmla="*/ 443138531 h 5291"/>
                <a:gd name="T52" fmla="*/ 2147483646 w 10000"/>
                <a:gd name="T53" fmla="*/ 443138531 h 5291"/>
                <a:gd name="T54" fmla="*/ 2147483646 w 10000"/>
                <a:gd name="T55" fmla="*/ 439456294 h 5291"/>
                <a:gd name="T56" fmla="*/ 2147483646 w 10000"/>
                <a:gd name="T57" fmla="*/ 434042867 h 5291"/>
                <a:gd name="T58" fmla="*/ 2147483646 w 10000"/>
                <a:gd name="T59" fmla="*/ 428845817 h 5291"/>
                <a:gd name="T60" fmla="*/ 2147483646 w 10000"/>
                <a:gd name="T61" fmla="*/ 423428847 h 5291"/>
                <a:gd name="T62" fmla="*/ 2147483646 w 10000"/>
                <a:gd name="T63" fmla="*/ 414765935 h 5291"/>
                <a:gd name="T64" fmla="*/ 2147483646 w 10000"/>
                <a:gd name="T65" fmla="*/ 405670271 h 5291"/>
                <a:gd name="T66" fmla="*/ 2147483646 w 10000"/>
                <a:gd name="T67" fmla="*/ 397007359 h 5291"/>
                <a:gd name="T68" fmla="*/ 0 w 10000"/>
                <a:gd name="T69" fmla="*/ 373831753 h 5291"/>
                <a:gd name="T70" fmla="*/ 1142553991 w 10000"/>
                <a:gd name="T71" fmla="*/ 548402480 h 52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052" name="Freeform 24"/>
            <p:cNvSpPr>
              <a:spLocks/>
            </p:cNvSpPr>
            <p:nvPr/>
          </p:nvSpPr>
          <p:spPr bwMode="gray">
            <a:xfrm>
              <a:off x="485023" y="1856450"/>
              <a:ext cx="8173954" cy="4535226"/>
            </a:xfrm>
            <a:custGeom>
              <a:avLst/>
              <a:gdLst>
                <a:gd name="T0" fmla="*/ 0 w 4960"/>
                <a:gd name="T1" fmla="*/ 0 h 2752"/>
                <a:gd name="T2" fmla="*/ 0 w 4960"/>
                <a:gd name="T3" fmla="*/ 2147483646 h 2752"/>
                <a:gd name="T4" fmla="*/ 0 w 4960"/>
                <a:gd name="T5" fmla="*/ 2147483646 h 2752"/>
                <a:gd name="T6" fmla="*/ 0 w 4960"/>
                <a:gd name="T7" fmla="*/ 2147483646 h 2752"/>
                <a:gd name="T8" fmla="*/ 2147483646 w 4960"/>
                <a:gd name="T9" fmla="*/ 2147483646 h 2752"/>
                <a:gd name="T10" fmla="*/ 2147483646 w 4960"/>
                <a:gd name="T11" fmla="*/ 2147483646 h 2752"/>
                <a:gd name="T12" fmla="*/ 2147483646 w 4960"/>
                <a:gd name="T13" fmla="*/ 2147483646 h 2752"/>
                <a:gd name="T14" fmla="*/ 2147483646 w 4960"/>
                <a:gd name="T15" fmla="*/ 0 h 2752"/>
                <a:gd name="T16" fmla="*/ 2147483646 w 4960"/>
                <a:gd name="T17" fmla="*/ 0 h 2752"/>
                <a:gd name="T18" fmla="*/ 2147483646 w 4960"/>
                <a:gd name="T19" fmla="*/ 2147483646 h 2752"/>
                <a:gd name="T20" fmla="*/ 2147483646 w 4960"/>
                <a:gd name="T21" fmla="*/ 2147483646 h 2752"/>
                <a:gd name="T22" fmla="*/ 2147483646 w 4960"/>
                <a:gd name="T23" fmla="*/ 2147483646 h 2752"/>
                <a:gd name="T24" fmla="*/ 2147483646 w 4960"/>
                <a:gd name="T25" fmla="*/ 2147483646 h 2752"/>
                <a:gd name="T26" fmla="*/ 2147483646 w 4960"/>
                <a:gd name="T27" fmla="*/ 2147483646 h 2752"/>
                <a:gd name="T28" fmla="*/ 2147483646 w 4960"/>
                <a:gd name="T29" fmla="*/ 2147483646 h 2752"/>
                <a:gd name="T30" fmla="*/ 2147483646 w 4960"/>
                <a:gd name="T31" fmla="*/ 2147483646 h 2752"/>
                <a:gd name="T32" fmla="*/ 2147483646 w 4960"/>
                <a:gd name="T33" fmla="*/ 2147483646 h 2752"/>
                <a:gd name="T34" fmla="*/ 2147483646 w 4960"/>
                <a:gd name="T35" fmla="*/ 2147483646 h 2752"/>
                <a:gd name="T36" fmla="*/ 2147483646 w 4960"/>
                <a:gd name="T37" fmla="*/ 2147483646 h 2752"/>
                <a:gd name="T38" fmla="*/ 2147483646 w 4960"/>
                <a:gd name="T39" fmla="*/ 2147483646 h 2752"/>
                <a:gd name="T40" fmla="*/ 2147483646 w 4960"/>
                <a:gd name="T41" fmla="*/ 2147483646 h 2752"/>
                <a:gd name="T42" fmla="*/ 2147483646 w 4960"/>
                <a:gd name="T43" fmla="*/ 2147483646 h 2752"/>
                <a:gd name="T44" fmla="*/ 2147483646 w 4960"/>
                <a:gd name="T45" fmla="*/ 2147483646 h 2752"/>
                <a:gd name="T46" fmla="*/ 2147483646 w 4960"/>
                <a:gd name="T47" fmla="*/ 2147483646 h 2752"/>
                <a:gd name="T48" fmla="*/ 2147483646 w 4960"/>
                <a:gd name="T49" fmla="*/ 2147483646 h 2752"/>
                <a:gd name="T50" fmla="*/ 2147483646 w 4960"/>
                <a:gd name="T51" fmla="*/ 2147483646 h 2752"/>
                <a:gd name="T52" fmla="*/ 2147483646 w 4960"/>
                <a:gd name="T53" fmla="*/ 2147483646 h 2752"/>
                <a:gd name="T54" fmla="*/ 2147483646 w 4960"/>
                <a:gd name="T55" fmla="*/ 2147483646 h 2752"/>
                <a:gd name="T56" fmla="*/ 2147483646 w 4960"/>
                <a:gd name="T57" fmla="*/ 2147483646 h 2752"/>
                <a:gd name="T58" fmla="*/ 2147483646 w 4960"/>
                <a:gd name="T59" fmla="*/ 2147483646 h 2752"/>
                <a:gd name="T60" fmla="*/ 2147483646 w 4960"/>
                <a:gd name="T61" fmla="*/ 2147483646 h 2752"/>
                <a:gd name="T62" fmla="*/ 2147483646 w 4960"/>
                <a:gd name="T63" fmla="*/ 2147483646 h 2752"/>
                <a:gd name="T64" fmla="*/ 2147483646 w 4960"/>
                <a:gd name="T65" fmla="*/ 2147483646 h 2752"/>
                <a:gd name="T66" fmla="*/ 0 w 4960"/>
                <a:gd name="T67" fmla="*/ 0 h 2752"/>
                <a:gd name="T68" fmla="*/ 0 w 4960"/>
                <a:gd name="T69" fmla="*/ 0 h 27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60" h="2752">
                  <a:moveTo>
                    <a:pt x="0" y="0"/>
                  </a:moveTo>
                  <a:lnTo>
                    <a:pt x="0" y="324"/>
                  </a:lnTo>
                  <a:lnTo>
                    <a:pt x="0" y="1992"/>
                  </a:lnTo>
                  <a:lnTo>
                    <a:pt x="0" y="2752"/>
                  </a:lnTo>
                  <a:lnTo>
                    <a:pt x="4960" y="2752"/>
                  </a:lnTo>
                  <a:lnTo>
                    <a:pt x="4960" y="1992"/>
                  </a:lnTo>
                  <a:lnTo>
                    <a:pt x="4960" y="324"/>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sp>
          <p:nvSpPr>
            <p:cNvPr id="1053" name="Freeform 5"/>
            <p:cNvSpPr>
              <a:spLocks noEditPoints="1"/>
            </p:cNvSpPr>
            <p:nvPr/>
          </p:nvSpPr>
          <p:spPr bwMode="gray">
            <a:xfrm>
              <a:off x="0" y="0"/>
              <a:ext cx="9144000" cy="6858000"/>
            </a:xfrm>
            <a:custGeom>
              <a:avLst/>
              <a:gdLst>
                <a:gd name="T0" fmla="*/ 0 w 5760"/>
                <a:gd name="T1" fmla="*/ 0 h 4320"/>
                <a:gd name="T2" fmla="*/ 0 w 5760"/>
                <a:gd name="T3" fmla="*/ 2147483646 h 4320"/>
                <a:gd name="T4" fmla="*/ 2147483646 w 5760"/>
                <a:gd name="T5" fmla="*/ 2147483646 h 4320"/>
                <a:gd name="T6" fmla="*/ 2147483646 w 5760"/>
                <a:gd name="T7" fmla="*/ 0 h 4320"/>
                <a:gd name="T8" fmla="*/ 0 w 5760"/>
                <a:gd name="T9" fmla="*/ 0 h 4320"/>
                <a:gd name="T10" fmla="*/ 2147483646 w 5760"/>
                <a:gd name="T11" fmla="*/ 2147483646 h 4320"/>
                <a:gd name="T12" fmla="*/ 2147483646 w 5760"/>
                <a:gd name="T13" fmla="*/ 2147483646 h 4320"/>
                <a:gd name="T14" fmla="*/ 2147483646 w 5760"/>
                <a:gd name="T15" fmla="*/ 2147483646 h 4320"/>
                <a:gd name="T16" fmla="*/ 2147483646 w 5760"/>
                <a:gd name="T17" fmla="*/ 2147483646 h 4320"/>
                <a:gd name="T18" fmla="*/ 2147483646 w 5760"/>
                <a:gd name="T19" fmla="*/ 2147483646 h 4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solidFill>
                  <a:prstClr val="black"/>
                </a:solidFill>
                <a:latin typeface="Verdana" panose="020B0604030504040204" pitchFamily="34" charset="0"/>
              </a:endParaRPr>
            </a:p>
          </p:txBody>
        </p:sp>
      </p:grpSp>
      <p:sp>
        <p:nvSpPr>
          <p:cNvPr id="1027" name="Title Placeholder 1"/>
          <p:cNvSpPr>
            <a:spLocks noGrp="1"/>
          </p:cNvSpPr>
          <p:nvPr>
            <p:ph type="title"/>
          </p:nvPr>
        </p:nvSpPr>
        <p:spPr bwMode="gray">
          <a:xfrm>
            <a:off x="1155700" y="927101"/>
            <a:ext cx="846031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 name="Text Placeholder 2"/>
          <p:cNvSpPr>
            <a:spLocks noGrp="1"/>
          </p:cNvSpPr>
          <p:nvPr>
            <p:ph type="body" idx="1"/>
          </p:nvPr>
        </p:nvSpPr>
        <p:spPr bwMode="auto">
          <a:xfrm>
            <a:off x="1151468" y="2489200"/>
            <a:ext cx="8462433"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0098617" y="6365875"/>
            <a:ext cx="1320800" cy="228600"/>
          </a:xfrm>
          <a:prstGeom prst="rect">
            <a:avLst/>
          </a:prstGeom>
        </p:spPr>
        <p:txBody>
          <a:bodyPr vert="horz" lIns="91440" tIns="45720" rIns="91440" bIns="45720" rtlCol="0" anchor="b"/>
          <a:lstStyle>
            <a:lvl1pPr algn="r">
              <a:defRPr sz="900" b="1" i="0">
                <a:solidFill>
                  <a:schemeClr val="accent1"/>
                </a:solidFill>
              </a:defRPr>
            </a:lvl1pPr>
          </a:lstStyle>
          <a:p>
            <a:pPr eaLnBrk="0" fontAlgn="base" hangingPunct="0">
              <a:spcBef>
                <a:spcPct val="0"/>
              </a:spcBef>
              <a:spcAft>
                <a:spcPct val="0"/>
              </a:spcAft>
              <a:defRPr/>
            </a:pPr>
            <a:endParaRPr lang="en-US">
              <a:solidFill>
                <a:srgbClr val="B31166"/>
              </a:solidFill>
              <a:latin typeface="Verdana" panose="020B0604030504040204" pitchFamily="34" charset="0"/>
            </a:endParaRPr>
          </a:p>
        </p:txBody>
      </p:sp>
      <p:sp>
        <p:nvSpPr>
          <p:cNvPr id="5" name="Footer Placeholder 4"/>
          <p:cNvSpPr>
            <a:spLocks noGrp="1"/>
          </p:cNvSpPr>
          <p:nvPr>
            <p:ph type="ftr" sz="quarter" idx="3"/>
          </p:nvPr>
        </p:nvSpPr>
        <p:spPr>
          <a:xfrm>
            <a:off x="787400" y="6365875"/>
            <a:ext cx="5147733" cy="228600"/>
          </a:xfrm>
          <a:prstGeom prst="rect">
            <a:avLst/>
          </a:prstGeom>
        </p:spPr>
        <p:txBody>
          <a:bodyPr vert="horz" lIns="91440" tIns="45720" rIns="91440" bIns="45720" rtlCol="0" anchor="b"/>
          <a:lstStyle>
            <a:lvl1pPr algn="l">
              <a:defRPr sz="900" b="1" i="0">
                <a:solidFill>
                  <a:schemeClr val="accent1"/>
                </a:solidFill>
              </a:defRPr>
            </a:lvl1pPr>
          </a:lstStyle>
          <a:p>
            <a:pPr eaLnBrk="0" fontAlgn="base" hangingPunct="0">
              <a:spcBef>
                <a:spcPct val="0"/>
              </a:spcBef>
              <a:spcAft>
                <a:spcPct val="0"/>
              </a:spcAft>
              <a:defRPr/>
            </a:pPr>
            <a:endParaRPr lang="en-US">
              <a:solidFill>
                <a:srgbClr val="B31166"/>
              </a:solidFill>
              <a:latin typeface="Verdana" panose="020B0604030504040204" pitchFamily="34" charset="0"/>
            </a:endParaRPr>
          </a:p>
        </p:txBody>
      </p:sp>
      <p:sp>
        <p:nvSpPr>
          <p:cNvPr id="26" name="Rectangle 25"/>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10238318" y="295275"/>
            <a:ext cx="1054100" cy="768350"/>
          </a:xfrm>
          <a:prstGeom prst="rect">
            <a:avLst/>
          </a:prstGeom>
        </p:spPr>
        <p:txBody>
          <a:bodyPr anchor="b"/>
          <a:lstStyle>
            <a:lvl1pPr algn="ctr">
              <a:defRPr sz="2800">
                <a:solidFill>
                  <a:schemeClr val="bg1"/>
                </a:solidFill>
              </a:defRPr>
            </a:lvl1pPr>
          </a:lstStyle>
          <a:p>
            <a:pPr eaLnBrk="0" fontAlgn="base" hangingPunct="0">
              <a:spcBef>
                <a:spcPct val="0"/>
              </a:spcBef>
              <a:spcAft>
                <a:spcPct val="0"/>
              </a:spcAft>
              <a:defRPr/>
            </a:pPr>
            <a:fld id="{F634CEE3-41BD-4CB6-B605-C2A6541A33CD}" type="slidenum">
              <a:rPr lang="en-US" altLang="en-US">
                <a:solidFill>
                  <a:prstClr val="white"/>
                </a:solidFill>
                <a:latin typeface="Verdana" panose="020B0604030504040204" pitchFamily="34" charset="0"/>
              </a:rPr>
              <a:pPr eaLnBrk="0" fontAlgn="base" hangingPunct="0">
                <a:spcBef>
                  <a:spcPct val="0"/>
                </a:spcBef>
                <a:spcAft>
                  <a:spcPct val="0"/>
                </a:spcAft>
                <a:defRPr/>
              </a:pPr>
              <a:t>‹#›</a:t>
            </a:fld>
            <a:endParaRPr lang="en-US" altLang="en-US">
              <a:solidFill>
                <a:prstClr val="white"/>
              </a:solidFill>
              <a:latin typeface="Verdana" panose="020B0604030504040204" pitchFamily="34" charset="0"/>
            </a:endParaRPr>
          </a:p>
        </p:txBody>
      </p:sp>
    </p:spTree>
    <p:extLst>
      <p:ext uri="{BB962C8B-B14F-4D97-AF65-F5344CB8AC3E}">
        <p14:creationId xmlns:p14="http://schemas.microsoft.com/office/powerpoint/2010/main" val="3340410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Lst>
      </p:bldP>
    </p:bldLst>
  </p:timing>
  <p:txStyles>
    <p:titleStyle>
      <a:lvl1pPr algn="l" defTabSz="457200" rtl="0" eaLnBrk="0" fontAlgn="base" hangingPunct="0">
        <a:spcBef>
          <a:spcPct val="0"/>
        </a:spcBef>
        <a:spcAft>
          <a:spcPct val="0"/>
        </a:spcAft>
        <a:defRPr sz="3200" kern="1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Century Gothic" panose="020B0502020202020204" pitchFamily="34" charset="0"/>
        </a:defRPr>
      </a:lvl2pPr>
      <a:lvl3pPr algn="l" defTabSz="457200" rtl="0" eaLnBrk="0" fontAlgn="base" hangingPunct="0">
        <a:spcBef>
          <a:spcPct val="0"/>
        </a:spcBef>
        <a:spcAft>
          <a:spcPct val="0"/>
        </a:spcAft>
        <a:defRPr sz="3200">
          <a:solidFill>
            <a:schemeClr val="bg1"/>
          </a:solidFill>
          <a:latin typeface="Century Gothic" panose="020B0502020202020204" pitchFamily="34" charset="0"/>
        </a:defRPr>
      </a:lvl3pPr>
      <a:lvl4pPr algn="l" defTabSz="457200" rtl="0" eaLnBrk="0" fontAlgn="base" hangingPunct="0">
        <a:spcBef>
          <a:spcPct val="0"/>
        </a:spcBef>
        <a:spcAft>
          <a:spcPct val="0"/>
        </a:spcAft>
        <a:defRPr sz="3200">
          <a:solidFill>
            <a:schemeClr val="bg1"/>
          </a:solidFill>
          <a:latin typeface="Century Gothic" panose="020B0502020202020204" pitchFamily="34" charset="0"/>
        </a:defRPr>
      </a:lvl4pPr>
      <a:lvl5pPr algn="l" defTabSz="457200" rtl="0" eaLnBrk="0" fontAlgn="base" hangingPunct="0">
        <a:spcBef>
          <a:spcPct val="0"/>
        </a:spcBef>
        <a:spcAft>
          <a:spcPct val="0"/>
        </a:spcAft>
        <a:defRPr sz="3200">
          <a:solidFill>
            <a:schemeClr val="bg1"/>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685800" indent="-282575"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95885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233488"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1508125"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iastate.edu/video/microbiology-007-carbohydrate-fermentation-tes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png"/><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microbiology</a:t>
            </a:r>
            <a:endParaRPr lang="en-US" dirty="0"/>
          </a:p>
        </p:txBody>
      </p:sp>
      <p:sp>
        <p:nvSpPr>
          <p:cNvPr id="3" name="Subtitle 2"/>
          <p:cNvSpPr>
            <a:spLocks noGrp="1"/>
          </p:cNvSpPr>
          <p:nvPr>
            <p:ph type="subTitle" idx="1"/>
          </p:nvPr>
        </p:nvSpPr>
        <p:spPr/>
        <p:txBody>
          <a:bodyPr/>
          <a:lstStyle/>
          <a:p>
            <a:r>
              <a:rPr lang="en-US" dirty="0" smtClean="0"/>
              <a:t>Part 3</a:t>
            </a:r>
            <a:endParaRPr lang="en-US" dirty="0"/>
          </a:p>
          <a:p>
            <a:endParaRPr lang="en-US" dirty="0"/>
          </a:p>
        </p:txBody>
      </p:sp>
    </p:spTree>
    <p:extLst>
      <p:ext uri="{BB962C8B-B14F-4D97-AF65-F5344CB8AC3E}">
        <p14:creationId xmlns:p14="http://schemas.microsoft.com/office/powerpoint/2010/main" val="105006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Catalase Test</a:t>
            </a:r>
          </a:p>
        </p:txBody>
      </p:sp>
      <p:pic>
        <p:nvPicPr>
          <p:cNvPr id="4" name="Content Placeholder 3"/>
          <p:cNvPicPr>
            <a:picLocks noGrp="1" noChangeAspect="1"/>
          </p:cNvPicPr>
          <p:nvPr>
            <p:ph idx="1"/>
          </p:nvPr>
        </p:nvPicPr>
        <p:blipFill>
          <a:blip r:embed="rId2"/>
          <a:stretch>
            <a:fillRect/>
          </a:stretch>
        </p:blipFill>
        <p:spPr>
          <a:xfrm>
            <a:off x="1905001" y="2133601"/>
            <a:ext cx="8436201" cy="4542569"/>
          </a:xfrm>
          <a:prstGeom prst="rect">
            <a:avLst/>
          </a:prstGeom>
        </p:spPr>
      </p:pic>
    </p:spTree>
    <p:extLst>
      <p:ext uri="{BB962C8B-B14F-4D97-AF65-F5344CB8AC3E}">
        <p14:creationId xmlns:p14="http://schemas.microsoft.com/office/powerpoint/2010/main" val="50938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Catalase Test</a:t>
            </a:r>
          </a:p>
        </p:txBody>
      </p:sp>
      <p:sp>
        <p:nvSpPr>
          <p:cNvPr id="3" name="Content Placeholder 2"/>
          <p:cNvSpPr>
            <a:spLocks noGrp="1"/>
          </p:cNvSpPr>
          <p:nvPr>
            <p:ph idx="1"/>
          </p:nvPr>
        </p:nvSpPr>
        <p:spPr>
          <a:xfrm>
            <a:off x="2057400" y="2209800"/>
            <a:ext cx="8128000" cy="4140200"/>
          </a:xfrm>
        </p:spPr>
        <p:txBody>
          <a:bodyPr/>
          <a:lstStyle/>
          <a:p>
            <a:r>
              <a:rPr lang="en-US" sz="2400" dirty="0"/>
              <a:t>Catalase-positive bacteria include strict aerobes as well as facultative anaerobes. They all have the ability to respire using oxygen as a terminal electron acceptor.</a:t>
            </a:r>
          </a:p>
          <a:p>
            <a:endParaRPr lang="en-US" sz="2400" dirty="0"/>
          </a:p>
          <a:p>
            <a:r>
              <a:rPr lang="en-US" sz="2400" dirty="0"/>
              <a:t>Catalase-negative bacteria may be anaerobes, or they may be facultative anaerobes that only ferment and do not respire using oxygen as a terminal electron acceptor (</a:t>
            </a:r>
            <a:r>
              <a:rPr lang="en-US" sz="2400" dirty="0" err="1"/>
              <a:t>ie</a:t>
            </a:r>
            <a:r>
              <a:rPr lang="en-US" sz="2400" dirty="0"/>
              <a:t>. Streptococci)</a:t>
            </a:r>
          </a:p>
        </p:txBody>
      </p:sp>
    </p:spTree>
    <p:extLst>
      <p:ext uri="{BB962C8B-B14F-4D97-AF65-F5344CB8AC3E}">
        <p14:creationId xmlns:p14="http://schemas.microsoft.com/office/powerpoint/2010/main" val="22908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Coagulase test</a:t>
            </a:r>
          </a:p>
        </p:txBody>
      </p:sp>
      <p:sp>
        <p:nvSpPr>
          <p:cNvPr id="3" name="Content Placeholder 2"/>
          <p:cNvSpPr>
            <a:spLocks noGrp="1"/>
          </p:cNvSpPr>
          <p:nvPr>
            <p:ph idx="1"/>
          </p:nvPr>
        </p:nvSpPr>
        <p:spPr>
          <a:xfrm>
            <a:off x="2057400" y="2209800"/>
            <a:ext cx="8128000" cy="3530600"/>
          </a:xfrm>
        </p:spPr>
        <p:txBody>
          <a:bodyPr/>
          <a:lstStyle/>
          <a:p>
            <a:r>
              <a:rPr lang="en-US" sz="2400" dirty="0"/>
              <a:t>Coagulase test is used to differentiate </a:t>
            </a:r>
            <a:r>
              <a:rPr lang="en-US" sz="2400" i="1" dirty="0"/>
              <a:t>Staphylococcus aureus </a:t>
            </a:r>
            <a:r>
              <a:rPr lang="en-US" sz="2400" dirty="0"/>
              <a:t>(positive) from Coagulase Negative </a:t>
            </a:r>
            <a:r>
              <a:rPr lang="en-US" sz="2400" i="1" dirty="0"/>
              <a:t>Staphylococcus</a:t>
            </a:r>
            <a:r>
              <a:rPr lang="en-US" sz="2400" dirty="0"/>
              <a:t> (CONS). </a:t>
            </a:r>
          </a:p>
          <a:p>
            <a:r>
              <a:rPr lang="en-US" sz="2400" dirty="0"/>
              <a:t>Coagulase is an enzyme produced by </a:t>
            </a:r>
            <a:r>
              <a:rPr lang="en-US" sz="2400" i="1" dirty="0"/>
              <a:t>S. aureus </a:t>
            </a:r>
            <a:r>
              <a:rPr lang="en-US" sz="2400" dirty="0"/>
              <a:t>that converts (soluble) fibrinogen in plasma to (insoluble) fibrin. </a:t>
            </a:r>
          </a:p>
          <a:p>
            <a:r>
              <a:rPr lang="en-US" sz="2400" i="1" dirty="0"/>
              <a:t>Staphylococcus aureus </a:t>
            </a:r>
            <a:r>
              <a:rPr lang="en-US" sz="2400" dirty="0"/>
              <a:t>produces two forms of coagulase, bound and free</a:t>
            </a:r>
          </a:p>
        </p:txBody>
      </p:sp>
    </p:spTree>
    <p:extLst>
      <p:ext uri="{BB962C8B-B14F-4D97-AF65-F5344CB8AC3E}">
        <p14:creationId xmlns:p14="http://schemas.microsoft.com/office/powerpoint/2010/main" val="157112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Coagulase test</a:t>
            </a:r>
          </a:p>
        </p:txBody>
      </p:sp>
      <p:pic>
        <p:nvPicPr>
          <p:cNvPr id="4" name="Content Placeholder 3"/>
          <p:cNvPicPr>
            <a:picLocks noGrp="1" noChangeAspect="1"/>
          </p:cNvPicPr>
          <p:nvPr>
            <p:ph idx="1"/>
          </p:nvPr>
        </p:nvPicPr>
        <p:blipFill>
          <a:blip r:embed="rId2"/>
          <a:stretch>
            <a:fillRect/>
          </a:stretch>
        </p:blipFill>
        <p:spPr>
          <a:xfrm>
            <a:off x="1981200" y="1752600"/>
            <a:ext cx="8229600" cy="5105400"/>
          </a:xfrm>
          <a:prstGeom prst="rect">
            <a:avLst/>
          </a:prstGeom>
        </p:spPr>
      </p:pic>
    </p:spTree>
    <p:extLst>
      <p:ext uri="{BB962C8B-B14F-4D97-AF65-F5344CB8AC3E}">
        <p14:creationId xmlns:p14="http://schemas.microsoft.com/office/powerpoint/2010/main" val="262806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2389189" y="927101"/>
            <a:ext cx="6345237" cy="709613"/>
          </a:xfrm>
        </p:spPr>
        <p:txBody>
          <a:bodyPr/>
          <a:lstStyle/>
          <a:p>
            <a:pPr eaLnBrk="1" hangingPunct="1"/>
            <a:r>
              <a:rPr lang="en-US" altLang="en-US" b="1" dirty="0" smtClean="0"/>
              <a:t>Oxidase Test</a:t>
            </a:r>
            <a:r>
              <a:rPr lang="en-US" altLang="en-US" dirty="0" smtClean="0"/>
              <a:t> </a:t>
            </a:r>
          </a:p>
        </p:txBody>
      </p:sp>
      <p:sp>
        <p:nvSpPr>
          <p:cNvPr id="253955" name="Rectangle 3"/>
          <p:cNvSpPr>
            <a:spLocks noGrp="1" noChangeArrowheads="1"/>
          </p:cNvSpPr>
          <p:nvPr>
            <p:ph idx="1"/>
          </p:nvPr>
        </p:nvSpPr>
        <p:spPr>
          <a:xfrm>
            <a:off x="1905000" y="2286000"/>
            <a:ext cx="8458200" cy="4191000"/>
          </a:xfrm>
        </p:spPr>
        <p:txBody>
          <a:bodyPr/>
          <a:lstStyle/>
          <a:p>
            <a:pPr eaLnBrk="1" hangingPunct="1"/>
            <a:r>
              <a:rPr lang="en-US" altLang="en-US" sz="2400" dirty="0"/>
              <a:t>A diagnostic test for the presence of cytochrome c using p-amino dimethyl aniline</a:t>
            </a:r>
          </a:p>
          <a:p>
            <a:pPr eaLnBrk="1" hangingPunct="1"/>
            <a:r>
              <a:rPr lang="en-US" altLang="en-US" sz="2400" dirty="0"/>
              <a:t>Cytochromes are proteins that function as electron carriers in respiration and photosynthesis. </a:t>
            </a:r>
          </a:p>
          <a:p>
            <a:pPr eaLnBrk="1" hangingPunct="1"/>
            <a:r>
              <a:rPr lang="en-US" altLang="en-US" sz="2400" dirty="0"/>
              <a:t>All bacteria that are oxidase positive are aerobic, and can use oxygen as a terminal electron acceptor in respiration</a:t>
            </a:r>
          </a:p>
          <a:p>
            <a:pPr eaLnBrk="1" hangingPunct="1"/>
            <a:r>
              <a:rPr lang="en-US" altLang="en-US" sz="2400" dirty="0"/>
              <a:t>Use of oxidase strips………..</a:t>
            </a:r>
          </a:p>
        </p:txBody>
      </p:sp>
    </p:spTree>
    <p:extLst>
      <p:ext uri="{BB962C8B-B14F-4D97-AF65-F5344CB8AC3E}">
        <p14:creationId xmlns:p14="http://schemas.microsoft.com/office/powerpoint/2010/main" val="2985323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Oxidase Test </a:t>
            </a:r>
          </a:p>
        </p:txBody>
      </p:sp>
      <p:pic>
        <p:nvPicPr>
          <p:cNvPr id="4" name="Content Placeholder 3"/>
          <p:cNvPicPr>
            <a:picLocks noGrp="1" noChangeAspect="1"/>
          </p:cNvPicPr>
          <p:nvPr>
            <p:ph idx="1"/>
          </p:nvPr>
        </p:nvPicPr>
        <p:blipFill>
          <a:blip r:embed="rId2"/>
          <a:stretch>
            <a:fillRect/>
          </a:stretch>
        </p:blipFill>
        <p:spPr>
          <a:xfrm>
            <a:off x="2389971" y="2286000"/>
            <a:ext cx="7491933" cy="4114800"/>
          </a:xfrm>
          <a:prstGeom prst="rect">
            <a:avLst/>
          </a:prstGeom>
        </p:spPr>
      </p:pic>
    </p:spTree>
    <p:extLst>
      <p:ext uri="{BB962C8B-B14F-4D97-AF65-F5344CB8AC3E}">
        <p14:creationId xmlns:p14="http://schemas.microsoft.com/office/powerpoint/2010/main" val="394420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2389189" y="927101"/>
            <a:ext cx="6345237" cy="709613"/>
          </a:xfrm>
        </p:spPr>
        <p:txBody>
          <a:bodyPr/>
          <a:lstStyle/>
          <a:p>
            <a:pPr eaLnBrk="1" hangingPunct="1"/>
            <a:r>
              <a:rPr lang="en-US" altLang="en-US" b="1" dirty="0" smtClean="0"/>
              <a:t>Proteolysis</a:t>
            </a:r>
          </a:p>
        </p:txBody>
      </p:sp>
      <p:sp>
        <p:nvSpPr>
          <p:cNvPr id="256003" name="Rectangle 3"/>
          <p:cNvSpPr>
            <a:spLocks noGrp="1" noChangeArrowheads="1"/>
          </p:cNvSpPr>
          <p:nvPr>
            <p:ph idx="1"/>
          </p:nvPr>
        </p:nvSpPr>
        <p:spPr>
          <a:xfrm>
            <a:off x="1905000" y="2133600"/>
            <a:ext cx="8686800" cy="4572000"/>
          </a:xfrm>
        </p:spPr>
        <p:txBody>
          <a:bodyPr/>
          <a:lstStyle/>
          <a:p>
            <a:pPr eaLnBrk="1" hangingPunct="1"/>
            <a:r>
              <a:rPr lang="en-US" altLang="en-US" sz="2400"/>
              <a:t>Anything capable of hydrolyzing proteins</a:t>
            </a:r>
          </a:p>
          <a:p>
            <a:pPr eaLnBrk="1" hangingPunct="1"/>
            <a:r>
              <a:rPr lang="en-US" altLang="en-US" sz="2400"/>
              <a:t>Can be demonstrated by the decomposition of gelatin</a:t>
            </a:r>
          </a:p>
          <a:p>
            <a:pPr eaLnBrk="1" hangingPunct="1"/>
            <a:r>
              <a:rPr lang="en-US" altLang="en-US" sz="2400"/>
              <a:t>Test microbes are cultured on nutrient agar containing 1% gelatin</a:t>
            </a:r>
          </a:p>
          <a:p>
            <a:pPr eaLnBrk="1" hangingPunct="1"/>
            <a:r>
              <a:rPr lang="en-US" altLang="en-US" sz="2400"/>
              <a:t>These are distributed into about 2 ml portions and stabbed with the test microbe</a:t>
            </a:r>
          </a:p>
          <a:p>
            <a:pPr eaLnBrk="1" hangingPunct="1"/>
            <a:r>
              <a:rPr lang="en-US" altLang="en-US" sz="2400"/>
              <a:t>After incubation (5 hrs), several drops of acidified mercuric chloride is added</a:t>
            </a:r>
          </a:p>
          <a:p>
            <a:pPr eaLnBrk="1" hangingPunct="1"/>
            <a:r>
              <a:rPr lang="en-US" altLang="en-US" sz="2400"/>
              <a:t>Hydrolysis is shown by a clear zone in the upper layer of the gelatin.</a:t>
            </a:r>
          </a:p>
        </p:txBody>
      </p:sp>
    </p:spTree>
    <p:extLst>
      <p:ext uri="{BB962C8B-B14F-4D97-AF65-F5344CB8AC3E}">
        <p14:creationId xmlns:p14="http://schemas.microsoft.com/office/powerpoint/2010/main" val="1742832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analytical profile </a:t>
            </a:r>
            <a:r>
              <a:rPr lang="en-US" altLang="en-US" dirty="0" smtClean="0"/>
              <a:t>index (API)</a:t>
            </a:r>
            <a:endParaRPr lang="en-US" dirty="0"/>
          </a:p>
        </p:txBody>
      </p:sp>
      <p:sp>
        <p:nvSpPr>
          <p:cNvPr id="3" name="Content Placeholder 2"/>
          <p:cNvSpPr>
            <a:spLocks noGrp="1"/>
          </p:cNvSpPr>
          <p:nvPr>
            <p:ph idx="1"/>
          </p:nvPr>
        </p:nvSpPr>
        <p:spPr>
          <a:xfrm>
            <a:off x="1828800" y="2133600"/>
            <a:ext cx="8612970" cy="4572000"/>
          </a:xfrm>
        </p:spPr>
        <p:txBody>
          <a:bodyPr/>
          <a:lstStyle/>
          <a:p>
            <a:r>
              <a:rPr lang="en-US" sz="2400" dirty="0"/>
              <a:t>The AP system is a plastic strip of twenty </a:t>
            </a:r>
            <a:r>
              <a:rPr lang="en-US" sz="2400" dirty="0" err="1"/>
              <a:t>microtubes</a:t>
            </a:r>
            <a:r>
              <a:rPr lang="en-US" sz="2400" dirty="0"/>
              <a:t> (mini-test tubes) and cupules, partially filled with different dehydrated substrates</a:t>
            </a:r>
          </a:p>
          <a:p>
            <a:r>
              <a:rPr lang="en-US" sz="2400" dirty="0"/>
              <a:t>Bacterial suspension (in normal saline) of a pure culture is added to the microtubules, rehydrating the media and inoculating them at the same time</a:t>
            </a:r>
          </a:p>
          <a:p>
            <a:r>
              <a:rPr lang="en-US" sz="2400" dirty="0"/>
              <a:t>The strips are incubated (as directed by manufacturers) usually  in a humidity chamber for 18-24 hours at 37°C</a:t>
            </a:r>
          </a:p>
          <a:p>
            <a:r>
              <a:rPr lang="en-US" sz="2400" dirty="0" err="1"/>
              <a:t>Colour</a:t>
            </a:r>
            <a:r>
              <a:rPr lang="en-US" sz="2400" dirty="0"/>
              <a:t> changes take place in the tubes either during incubation or after addition of reagents.</a:t>
            </a:r>
          </a:p>
        </p:txBody>
      </p:sp>
    </p:spTree>
    <p:extLst>
      <p:ext uri="{BB962C8B-B14F-4D97-AF65-F5344CB8AC3E}">
        <p14:creationId xmlns:p14="http://schemas.microsoft.com/office/powerpoint/2010/main" val="1726074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p:cNvSpPr>
            <a:spLocks noGrp="1"/>
          </p:cNvSpPr>
          <p:nvPr>
            <p:ph type="title"/>
          </p:nvPr>
        </p:nvSpPr>
        <p:spPr>
          <a:xfrm>
            <a:off x="2389189" y="927101"/>
            <a:ext cx="6345237" cy="709613"/>
          </a:xfrm>
        </p:spPr>
        <p:txBody>
          <a:bodyPr/>
          <a:lstStyle/>
          <a:p>
            <a:pPr eaLnBrk="1" hangingPunct="1"/>
            <a:r>
              <a:rPr lang="en-US" altLang="en-US" dirty="0"/>
              <a:t>analytical profile index (API)</a:t>
            </a:r>
            <a:endParaRPr lang="en-US" altLang="en-US" dirty="0" smtClean="0"/>
          </a:p>
        </p:txBody>
      </p:sp>
      <p:pic>
        <p:nvPicPr>
          <p:cNvPr id="2" name="Picture 1"/>
          <p:cNvPicPr>
            <a:picLocks noChangeAspect="1"/>
          </p:cNvPicPr>
          <p:nvPr/>
        </p:nvPicPr>
        <p:blipFill>
          <a:blip r:embed="rId2"/>
          <a:stretch>
            <a:fillRect/>
          </a:stretch>
        </p:blipFill>
        <p:spPr>
          <a:xfrm>
            <a:off x="1524001" y="2209800"/>
            <a:ext cx="9158785" cy="1981200"/>
          </a:xfrm>
          <a:prstGeom prst="rect">
            <a:avLst/>
          </a:prstGeom>
        </p:spPr>
      </p:pic>
      <p:pic>
        <p:nvPicPr>
          <p:cNvPr id="4" name="Picture 3"/>
          <p:cNvPicPr>
            <a:picLocks noChangeAspect="1"/>
          </p:cNvPicPr>
          <p:nvPr/>
        </p:nvPicPr>
        <p:blipFill>
          <a:blip r:embed="rId3"/>
          <a:stretch>
            <a:fillRect/>
          </a:stretch>
        </p:blipFill>
        <p:spPr>
          <a:xfrm>
            <a:off x="1524000" y="4419601"/>
            <a:ext cx="9144001" cy="2057399"/>
          </a:xfrm>
          <a:prstGeom prst="rect">
            <a:avLst/>
          </a:prstGeom>
        </p:spPr>
      </p:pic>
    </p:spTree>
    <p:extLst>
      <p:ext uri="{BB962C8B-B14F-4D97-AF65-F5344CB8AC3E}">
        <p14:creationId xmlns:p14="http://schemas.microsoft.com/office/powerpoint/2010/main" val="2558459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a:xfrm>
            <a:off x="2389189" y="927101"/>
            <a:ext cx="6345237" cy="709613"/>
          </a:xfrm>
        </p:spPr>
        <p:txBody>
          <a:bodyPr/>
          <a:lstStyle/>
          <a:p>
            <a:pPr eaLnBrk="1" hangingPunct="1"/>
            <a:r>
              <a:rPr lang="en-US" altLang="en-US" dirty="0"/>
              <a:t>analytical profile index (API)</a:t>
            </a:r>
            <a:endParaRPr lang="en-US" altLang="en-US" dirty="0" smtClean="0"/>
          </a:p>
        </p:txBody>
      </p:sp>
      <p:pic>
        <p:nvPicPr>
          <p:cNvPr id="259075" name="Content Placeholder 3" descr="http://www.rci.rutgers.edu/~microlab/CLASSINFO/IMAGESCI/Api%20score%20shee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2286000"/>
            <a:ext cx="8001000" cy="4038600"/>
          </a:xfrm>
        </p:spPr>
      </p:pic>
    </p:spTree>
    <p:extLst>
      <p:ext uri="{BB962C8B-B14F-4D97-AF65-F5344CB8AC3E}">
        <p14:creationId xmlns:p14="http://schemas.microsoft.com/office/powerpoint/2010/main" val="2615349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2095500" y="914400"/>
            <a:ext cx="8229600" cy="655638"/>
          </a:xfrm>
        </p:spPr>
        <p:txBody>
          <a:bodyPr/>
          <a:lstStyle/>
          <a:p>
            <a:pPr eaLnBrk="1" hangingPunct="1"/>
            <a:r>
              <a:rPr lang="en-US" altLang="en-US" sz="2800" b="1"/>
              <a:t>BIOCHEMICAL CHARACTERISTICS</a:t>
            </a:r>
            <a:r>
              <a:rPr lang="en-US" altLang="en-US" sz="2800"/>
              <a:t> </a:t>
            </a:r>
          </a:p>
        </p:txBody>
      </p:sp>
      <p:sp>
        <p:nvSpPr>
          <p:cNvPr id="244739" name="Rectangle 3"/>
          <p:cNvSpPr>
            <a:spLocks noGrp="1" noChangeArrowheads="1"/>
          </p:cNvSpPr>
          <p:nvPr>
            <p:ph idx="1"/>
          </p:nvPr>
        </p:nvSpPr>
        <p:spPr>
          <a:xfrm>
            <a:off x="1752600" y="1905000"/>
            <a:ext cx="8915400" cy="4953000"/>
          </a:xfrm>
        </p:spPr>
        <p:txBody>
          <a:bodyPr/>
          <a:lstStyle/>
          <a:p>
            <a:pPr eaLnBrk="1" hangingPunct="1">
              <a:buFont typeface="Wingdings" panose="05000000000000000000" pitchFamily="2" charset="2"/>
              <a:buNone/>
            </a:pPr>
            <a:r>
              <a:rPr lang="en-US" altLang="en-US" sz="2400" b="1" dirty="0">
                <a:solidFill>
                  <a:schemeClr val="tx1"/>
                </a:solidFill>
              </a:rPr>
              <a:t>Fermentation test</a:t>
            </a:r>
          </a:p>
          <a:p>
            <a:pPr eaLnBrk="1" hangingPunct="1"/>
            <a:r>
              <a:rPr lang="en-US" altLang="en-US" sz="2400" dirty="0"/>
              <a:t>Fermentation is </a:t>
            </a:r>
            <a:r>
              <a:rPr lang="en-US" sz="2400" dirty="0"/>
              <a:t>a metabolic process that converts sugar to acids, gases, or alcohol</a:t>
            </a:r>
            <a:r>
              <a:rPr lang="en-US" sz="2400" dirty="0">
                <a:solidFill>
                  <a:srgbClr val="C00000"/>
                </a:solidFill>
              </a:rPr>
              <a:t>. It occurs in yeast and bacteria, and also in oxygen-starved muscle cells, as in the case of lactic acid </a:t>
            </a:r>
            <a:r>
              <a:rPr lang="en-US" sz="2400" b="1" dirty="0"/>
              <a:t>fermentation </a:t>
            </a:r>
          </a:p>
          <a:p>
            <a:pPr eaLnBrk="1" hangingPunct="1"/>
            <a:r>
              <a:rPr lang="en-US" altLang="en-US" sz="2400" dirty="0"/>
              <a:t>an anaerobic enzyme decomposition of organic compounds usually carbohydrates in which part of the substrate is oxidized and part reduced to produce carbon dioxide, acids and alcohol as by-products. </a:t>
            </a:r>
          </a:p>
        </p:txBody>
      </p:sp>
    </p:spTree>
    <p:extLst>
      <p:ext uri="{BB962C8B-B14F-4D97-AF65-F5344CB8AC3E}">
        <p14:creationId xmlns:p14="http://schemas.microsoft.com/office/powerpoint/2010/main" val="948328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a:xfrm>
            <a:off x="2389189" y="927101"/>
            <a:ext cx="6345237" cy="709613"/>
          </a:xfrm>
        </p:spPr>
        <p:txBody>
          <a:bodyPr/>
          <a:lstStyle/>
          <a:p>
            <a:pPr eaLnBrk="1" hangingPunct="1"/>
            <a:r>
              <a:rPr lang="en-GB" altLang="en-US" smtClean="0"/>
              <a:t>Few thoughts</a:t>
            </a:r>
          </a:p>
        </p:txBody>
      </p:sp>
      <p:sp>
        <p:nvSpPr>
          <p:cNvPr id="239619" name="Content Placeholder 2"/>
          <p:cNvSpPr>
            <a:spLocks noGrp="1"/>
          </p:cNvSpPr>
          <p:nvPr>
            <p:ph idx="1"/>
          </p:nvPr>
        </p:nvSpPr>
        <p:spPr>
          <a:xfrm>
            <a:off x="1981200" y="2209800"/>
            <a:ext cx="8534400" cy="4495800"/>
          </a:xfrm>
        </p:spPr>
        <p:txBody>
          <a:bodyPr rtlCol="0">
            <a:normAutofit fontScale="92500" lnSpcReduction="10000"/>
          </a:bodyPr>
          <a:lstStyle/>
          <a:p>
            <a:pPr eaLnBrk="1" fontAlgn="auto" hangingPunct="1">
              <a:spcAft>
                <a:spcPts val="0"/>
              </a:spcAft>
              <a:buFont typeface="Wingdings 3" charset="2"/>
              <a:buChar char=""/>
              <a:defRPr/>
            </a:pPr>
            <a:r>
              <a:rPr lang="en-GB" altLang="en-US" sz="2400" dirty="0">
                <a:solidFill>
                  <a:schemeClr val="tx1">
                    <a:lumMod val="75000"/>
                    <a:lumOff val="25000"/>
                  </a:schemeClr>
                </a:solidFill>
              </a:rPr>
              <a:t>One of the successes of modern medicine is the control of infectious diseases in the developed world</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Typhoid, cholera, diphtheria are now rare and smallpox is eradicated globally</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Reasons include</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Improved sanitation</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Improved nutrition</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Good housing</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Smaller families </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Immunization</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antibiotics </a:t>
            </a:r>
          </a:p>
        </p:txBody>
      </p:sp>
    </p:spTree>
    <p:extLst>
      <p:ext uri="{BB962C8B-B14F-4D97-AF65-F5344CB8AC3E}">
        <p14:creationId xmlns:p14="http://schemas.microsoft.com/office/powerpoint/2010/main" val="30416039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Content Placeholder 2"/>
          <p:cNvSpPr>
            <a:spLocks noGrp="1"/>
          </p:cNvSpPr>
          <p:nvPr>
            <p:ph idx="1"/>
          </p:nvPr>
        </p:nvSpPr>
        <p:spPr>
          <a:xfrm>
            <a:off x="1600200" y="2192338"/>
            <a:ext cx="9067800" cy="4665663"/>
          </a:xfrm>
        </p:spPr>
        <p:txBody>
          <a:bodyPr rtlCol="0">
            <a:normAutofit/>
          </a:bodyPr>
          <a:lstStyle/>
          <a:p>
            <a:pPr eaLnBrk="1" fontAlgn="auto" hangingPunct="1">
              <a:spcAft>
                <a:spcPts val="0"/>
              </a:spcAft>
              <a:buFont typeface="Wingdings 3" charset="2"/>
              <a:buChar char=""/>
              <a:defRPr/>
            </a:pPr>
            <a:r>
              <a:rPr lang="en-GB" altLang="en-US" sz="2400" b="1" u="sng" dirty="0">
                <a:solidFill>
                  <a:schemeClr val="tx1">
                    <a:lumMod val="75000"/>
                    <a:lumOff val="25000"/>
                  </a:schemeClr>
                </a:solidFill>
              </a:rPr>
              <a:t>Pathogen</a:t>
            </a:r>
            <a:r>
              <a:rPr lang="en-GB" altLang="en-US" sz="2400" dirty="0">
                <a:solidFill>
                  <a:schemeClr val="tx1">
                    <a:lumMod val="75000"/>
                    <a:lumOff val="25000"/>
                  </a:schemeClr>
                </a:solidFill>
              </a:rPr>
              <a:t> 							</a:t>
            </a:r>
            <a:r>
              <a:rPr lang="en-GB" altLang="en-US" sz="2400" b="1" u="sng" dirty="0">
                <a:solidFill>
                  <a:schemeClr val="tx1">
                    <a:lumMod val="75000"/>
                    <a:lumOff val="25000"/>
                  </a:schemeClr>
                </a:solidFill>
              </a:rPr>
              <a:t>non-pathogen</a:t>
            </a:r>
          </a:p>
          <a:p>
            <a:pPr eaLnBrk="1" fontAlgn="auto" hangingPunct="1">
              <a:spcAft>
                <a:spcPts val="0"/>
              </a:spcAft>
              <a:buFont typeface="Wingdings 3" charset="2"/>
              <a:buChar char=""/>
              <a:defRPr/>
            </a:pPr>
            <a:r>
              <a:rPr lang="en-GB" altLang="en-US" sz="2400" i="1" dirty="0">
                <a:solidFill>
                  <a:schemeClr val="tx1">
                    <a:lumMod val="75000"/>
                    <a:lumOff val="25000"/>
                  </a:schemeClr>
                </a:solidFill>
              </a:rPr>
              <a:t>Staphylococcus aureus</a:t>
            </a:r>
            <a:r>
              <a:rPr lang="en-GB" altLang="en-US" sz="2400" dirty="0">
                <a:solidFill>
                  <a:schemeClr val="tx1">
                    <a:lumMod val="75000"/>
                    <a:lumOff val="25000"/>
                  </a:schemeClr>
                </a:solidFill>
              </a:rPr>
              <a:t>			</a:t>
            </a:r>
            <a:r>
              <a:rPr lang="en-GB" altLang="en-US" sz="2400" i="1" dirty="0">
                <a:solidFill>
                  <a:schemeClr val="tx1">
                    <a:lumMod val="75000"/>
                    <a:lumOff val="25000"/>
                  </a:schemeClr>
                </a:solidFill>
              </a:rPr>
              <a:t>Staphylococcus </a:t>
            </a:r>
            <a:r>
              <a:rPr lang="en-GB" altLang="en-US" sz="2400" i="1" dirty="0" err="1">
                <a:solidFill>
                  <a:schemeClr val="tx1">
                    <a:lumMod val="75000"/>
                    <a:lumOff val="25000"/>
                  </a:schemeClr>
                </a:solidFill>
              </a:rPr>
              <a:t>albus</a:t>
            </a:r>
            <a:endParaRPr lang="en-GB" altLang="en-US" sz="2400" i="1" dirty="0">
              <a:solidFill>
                <a:schemeClr val="tx1">
                  <a:lumMod val="75000"/>
                  <a:lumOff val="25000"/>
                </a:schemeClr>
              </a:solidFill>
            </a:endParaRPr>
          </a:p>
          <a:p>
            <a:pPr eaLnBrk="1" fontAlgn="auto" hangingPunct="1">
              <a:spcAft>
                <a:spcPts val="0"/>
              </a:spcAft>
              <a:buFont typeface="Wingdings 3" charset="2"/>
              <a:buChar char=""/>
              <a:defRPr/>
            </a:pPr>
            <a:r>
              <a:rPr lang="en-GB" altLang="en-US" sz="2400" dirty="0">
                <a:solidFill>
                  <a:srgbClr val="FF0000"/>
                </a:solidFill>
              </a:rPr>
              <a:t>Boils, wound infections				harmless, lives on skin Osteomyelitis, pneumonia</a:t>
            </a:r>
          </a:p>
          <a:p>
            <a:pPr eaLnBrk="1" fontAlgn="auto" hangingPunct="1">
              <a:spcAft>
                <a:spcPts val="0"/>
              </a:spcAft>
              <a:buFont typeface="Wingdings 3" charset="2"/>
              <a:buChar char=""/>
              <a:defRPr/>
            </a:pPr>
            <a:r>
              <a:rPr lang="en-GB" altLang="en-US" sz="2400" i="1" dirty="0">
                <a:solidFill>
                  <a:schemeClr val="tx1">
                    <a:lumMod val="75000"/>
                    <a:lumOff val="25000"/>
                  </a:schemeClr>
                </a:solidFill>
              </a:rPr>
              <a:t>Corynebacterium diphtheria</a:t>
            </a:r>
            <a:r>
              <a:rPr lang="en-GB" altLang="en-US" sz="2400" dirty="0">
                <a:solidFill>
                  <a:schemeClr val="tx1">
                    <a:lumMod val="75000"/>
                    <a:lumOff val="25000"/>
                  </a:schemeClr>
                </a:solidFill>
              </a:rPr>
              <a:t>		</a:t>
            </a:r>
            <a:r>
              <a:rPr lang="en-GB" altLang="en-US" sz="2400" i="1" dirty="0">
                <a:solidFill>
                  <a:schemeClr val="tx1">
                    <a:lumMod val="75000"/>
                    <a:lumOff val="25000"/>
                  </a:schemeClr>
                </a:solidFill>
              </a:rPr>
              <a:t>Corynebacterium </a:t>
            </a:r>
            <a:r>
              <a:rPr lang="en-GB" altLang="en-US" sz="2400" i="1" dirty="0" err="1">
                <a:solidFill>
                  <a:schemeClr val="tx1">
                    <a:lumMod val="75000"/>
                    <a:lumOff val="25000"/>
                  </a:schemeClr>
                </a:solidFill>
              </a:rPr>
              <a:t>xerosis</a:t>
            </a:r>
            <a:endParaRPr lang="en-GB" altLang="en-US" sz="2400" i="1" dirty="0">
              <a:solidFill>
                <a:schemeClr val="tx1">
                  <a:lumMod val="75000"/>
                  <a:lumOff val="25000"/>
                </a:schemeClr>
              </a:solidFill>
            </a:endParaRPr>
          </a:p>
          <a:p>
            <a:pPr eaLnBrk="1" fontAlgn="auto" hangingPunct="1">
              <a:spcAft>
                <a:spcPts val="0"/>
              </a:spcAft>
              <a:buFont typeface="Wingdings 3" charset="2"/>
              <a:buChar char=""/>
              <a:defRPr/>
            </a:pPr>
            <a:r>
              <a:rPr lang="en-GB" altLang="en-US" sz="2400" dirty="0">
                <a:solidFill>
                  <a:srgbClr val="FF0000"/>
                </a:solidFill>
              </a:rPr>
              <a:t>Diphtheria							harmless, throat, skin</a:t>
            </a:r>
          </a:p>
          <a:p>
            <a:pPr eaLnBrk="1" fontAlgn="auto" hangingPunct="1">
              <a:spcAft>
                <a:spcPts val="0"/>
              </a:spcAft>
              <a:buFont typeface="Wingdings 3" charset="2"/>
              <a:buChar char=""/>
              <a:defRPr/>
            </a:pPr>
            <a:endParaRPr lang="en-GB" altLang="en-US" sz="2400" dirty="0">
              <a:solidFill>
                <a:srgbClr val="FF0000"/>
              </a:solidFill>
            </a:endParaRPr>
          </a:p>
          <a:p>
            <a:pPr eaLnBrk="1" fontAlgn="auto" hangingPunct="1">
              <a:spcAft>
                <a:spcPts val="0"/>
              </a:spcAft>
              <a:buFont typeface="Wingdings 3" charset="2"/>
              <a:buChar char=""/>
              <a:defRPr/>
            </a:pPr>
            <a:r>
              <a:rPr lang="en-GB" altLang="en-US" sz="2400" dirty="0">
                <a:solidFill>
                  <a:srgbClr val="FF0000"/>
                </a:solidFill>
              </a:rPr>
              <a:t>*Now there can be </a:t>
            </a:r>
            <a:r>
              <a:rPr lang="en-GB" altLang="en-US" sz="2400" i="1" dirty="0">
                <a:solidFill>
                  <a:srgbClr val="FF0000"/>
                </a:solidFill>
              </a:rPr>
              <a:t>S. aureus </a:t>
            </a:r>
            <a:r>
              <a:rPr lang="en-GB" altLang="en-US" sz="2400" dirty="0">
                <a:solidFill>
                  <a:srgbClr val="FF0000"/>
                </a:solidFill>
              </a:rPr>
              <a:t>without illness and </a:t>
            </a:r>
            <a:r>
              <a:rPr lang="en-GB" altLang="en-US" sz="2400" i="1" dirty="0">
                <a:solidFill>
                  <a:srgbClr val="FF0000"/>
                </a:solidFill>
              </a:rPr>
              <a:t>S. </a:t>
            </a:r>
            <a:r>
              <a:rPr lang="en-GB" altLang="en-US" sz="2400" i="1" dirty="0" err="1">
                <a:solidFill>
                  <a:srgbClr val="FF0000"/>
                </a:solidFill>
              </a:rPr>
              <a:t>albus</a:t>
            </a:r>
            <a:r>
              <a:rPr lang="en-GB" altLang="en-US" sz="2400" i="1" dirty="0">
                <a:solidFill>
                  <a:srgbClr val="FF0000"/>
                </a:solidFill>
              </a:rPr>
              <a:t> </a:t>
            </a:r>
            <a:r>
              <a:rPr lang="en-GB" altLang="en-US" sz="2400" dirty="0">
                <a:solidFill>
                  <a:srgbClr val="FF0000"/>
                </a:solidFill>
              </a:rPr>
              <a:t>damaging heart valves and prosthetic joints</a:t>
            </a:r>
          </a:p>
          <a:p>
            <a:pPr eaLnBrk="1" fontAlgn="auto" hangingPunct="1">
              <a:spcAft>
                <a:spcPts val="0"/>
              </a:spcAft>
              <a:buFont typeface="Wingdings 3" charset="2"/>
              <a:buChar char=""/>
              <a:defRPr/>
            </a:pPr>
            <a:endParaRPr lang="en-GB" altLang="en-US" dirty="0" smtClean="0">
              <a:solidFill>
                <a:schemeClr val="tx1">
                  <a:lumMod val="75000"/>
                  <a:lumOff val="25000"/>
                </a:schemeClr>
              </a:solidFill>
            </a:endParaRPr>
          </a:p>
        </p:txBody>
      </p:sp>
    </p:spTree>
    <p:extLst>
      <p:ext uri="{BB962C8B-B14F-4D97-AF65-F5344CB8AC3E}">
        <p14:creationId xmlns:p14="http://schemas.microsoft.com/office/powerpoint/2010/main" val="3240058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3" name="Content Placeholder 2"/>
          <p:cNvSpPr>
            <a:spLocks noGrp="1"/>
          </p:cNvSpPr>
          <p:nvPr>
            <p:ph idx="1"/>
          </p:nvPr>
        </p:nvSpPr>
        <p:spPr>
          <a:xfrm>
            <a:off x="1905000" y="2209800"/>
            <a:ext cx="8229600" cy="4495800"/>
          </a:xfrm>
        </p:spPr>
        <p:txBody>
          <a:bodyPr/>
          <a:lstStyle/>
          <a:p>
            <a:pPr eaLnBrk="1" fontAlgn="auto" hangingPunct="1">
              <a:spcAft>
                <a:spcPts val="0"/>
              </a:spcAft>
              <a:buFont typeface="Wingdings 3" charset="2"/>
              <a:buChar char=""/>
              <a:defRPr/>
            </a:pPr>
            <a:r>
              <a:rPr lang="en-GB" altLang="en-US" sz="2400" dirty="0">
                <a:solidFill>
                  <a:srgbClr val="FF0000"/>
                </a:solidFill>
              </a:rPr>
              <a:t>Infection</a:t>
            </a:r>
            <a:r>
              <a:rPr lang="en-GB" altLang="en-US" sz="2400" dirty="0">
                <a:solidFill>
                  <a:schemeClr val="tx1">
                    <a:lumMod val="75000"/>
                    <a:lumOff val="25000"/>
                  </a:schemeClr>
                </a:solidFill>
              </a:rPr>
              <a:t> sustained uncontrolled growth of microbes, doing the patient some harm</a:t>
            </a:r>
          </a:p>
          <a:p>
            <a:pPr eaLnBrk="1" fontAlgn="auto" hangingPunct="1">
              <a:spcAft>
                <a:spcPts val="0"/>
              </a:spcAft>
              <a:buFont typeface="Wingdings 3" charset="2"/>
              <a:buChar char=""/>
              <a:defRPr/>
            </a:pPr>
            <a:r>
              <a:rPr lang="en-GB" altLang="en-US" sz="2400" dirty="0">
                <a:solidFill>
                  <a:srgbClr val="FF0000"/>
                </a:solidFill>
              </a:rPr>
              <a:t>Colonisation:</a:t>
            </a:r>
            <a:r>
              <a:rPr lang="en-GB" altLang="en-US" sz="2400" dirty="0">
                <a:solidFill>
                  <a:schemeClr val="tx1">
                    <a:lumMod val="75000"/>
                    <a:lumOff val="25000"/>
                  </a:schemeClr>
                </a:solidFill>
              </a:rPr>
              <a:t> presence of microbes which is well controlled and only has the potential for harm</a:t>
            </a:r>
          </a:p>
          <a:p>
            <a:pPr eaLnBrk="1" fontAlgn="auto" hangingPunct="1">
              <a:spcAft>
                <a:spcPts val="0"/>
              </a:spcAft>
              <a:buFont typeface="Wingdings 3" charset="2"/>
              <a:buChar char=""/>
              <a:defRPr/>
            </a:pPr>
            <a:r>
              <a:rPr lang="en-GB" altLang="en-US" sz="2400" dirty="0">
                <a:solidFill>
                  <a:schemeClr val="tx1">
                    <a:lumMod val="75000"/>
                    <a:lumOff val="25000"/>
                  </a:schemeClr>
                </a:solidFill>
              </a:rPr>
              <a:t>Colonising microbes can go on to cause infections when our defences are impaired</a:t>
            </a:r>
          </a:p>
          <a:p>
            <a:pPr eaLnBrk="1" fontAlgn="auto" hangingPunct="1">
              <a:spcAft>
                <a:spcPts val="0"/>
              </a:spcAft>
              <a:buFont typeface="Wingdings 3" charset="2"/>
              <a:buChar char=""/>
              <a:defRPr/>
            </a:pPr>
            <a:r>
              <a:rPr lang="en-GB" altLang="en-US" sz="2400" dirty="0">
                <a:solidFill>
                  <a:srgbClr val="FF0000"/>
                </a:solidFill>
              </a:rPr>
              <a:t>Defences?????</a:t>
            </a:r>
          </a:p>
          <a:p>
            <a:pPr eaLnBrk="1" hangingPunct="1">
              <a:defRPr/>
            </a:pPr>
            <a:endParaRPr lang="en-US" sz="2400" dirty="0"/>
          </a:p>
        </p:txBody>
      </p:sp>
    </p:spTree>
    <p:extLst>
      <p:ext uri="{BB962C8B-B14F-4D97-AF65-F5344CB8AC3E}">
        <p14:creationId xmlns:p14="http://schemas.microsoft.com/office/powerpoint/2010/main" val="396975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Content Placeholder 2"/>
          <p:cNvSpPr>
            <a:spLocks noGrp="1"/>
          </p:cNvSpPr>
          <p:nvPr>
            <p:ph idx="1"/>
          </p:nvPr>
        </p:nvSpPr>
        <p:spPr>
          <a:xfrm>
            <a:off x="1752600" y="1981201"/>
            <a:ext cx="8915400" cy="4606925"/>
          </a:xfrm>
        </p:spPr>
        <p:txBody>
          <a:bodyPr/>
          <a:lstStyle/>
          <a:p>
            <a:pPr eaLnBrk="1" hangingPunct="1"/>
            <a:r>
              <a:rPr lang="en-GB" altLang="en-US" sz="2400">
                <a:solidFill>
                  <a:srgbClr val="FF0000"/>
                </a:solidFill>
              </a:rPr>
              <a:t>General Health</a:t>
            </a:r>
            <a:r>
              <a:rPr lang="en-GB" altLang="en-US" sz="2400"/>
              <a:t>: Measles in healthy and malnourished child</a:t>
            </a:r>
          </a:p>
          <a:p>
            <a:pPr eaLnBrk="1" hangingPunct="1"/>
            <a:r>
              <a:rPr lang="en-GB" altLang="en-US" sz="2400">
                <a:solidFill>
                  <a:srgbClr val="FF0000"/>
                </a:solidFill>
              </a:rPr>
              <a:t>Mechanical</a:t>
            </a:r>
            <a:r>
              <a:rPr lang="en-GB" altLang="en-US" sz="2400"/>
              <a:t>: intact skin, flushing urine, coughing up phlegm, prevent microbes gaining access</a:t>
            </a:r>
          </a:p>
          <a:p>
            <a:pPr eaLnBrk="1" hangingPunct="1"/>
            <a:r>
              <a:rPr lang="en-GB" altLang="en-US" sz="2400">
                <a:solidFill>
                  <a:srgbClr val="FF0000"/>
                </a:solidFill>
              </a:rPr>
              <a:t>Immunity</a:t>
            </a:r>
            <a:r>
              <a:rPr lang="en-GB" altLang="en-US" sz="2400"/>
              <a:t>: protects us against diseases but also make transplant difficult.</a:t>
            </a:r>
          </a:p>
          <a:p>
            <a:pPr eaLnBrk="1" hangingPunct="1"/>
            <a:r>
              <a:rPr lang="en-GB" altLang="en-US" sz="2400"/>
              <a:t>Ability of an individual to resist infection</a:t>
            </a:r>
          </a:p>
          <a:p>
            <a:pPr eaLnBrk="1" hangingPunct="1"/>
            <a:r>
              <a:rPr lang="en-GB" altLang="en-US" sz="2400">
                <a:solidFill>
                  <a:srgbClr val="FF0000"/>
                </a:solidFill>
              </a:rPr>
              <a:t>Lowered resistance</a:t>
            </a:r>
            <a:r>
              <a:rPr lang="en-GB" altLang="en-US" sz="2400"/>
              <a:t>: Poor nutrition, ill health</a:t>
            </a:r>
          </a:p>
          <a:p>
            <a:pPr eaLnBrk="1" hangingPunct="1"/>
            <a:r>
              <a:rPr lang="en-GB" altLang="en-US" sz="2400">
                <a:solidFill>
                  <a:srgbClr val="FF0000"/>
                </a:solidFill>
              </a:rPr>
              <a:t>Invasion</a:t>
            </a:r>
            <a:r>
              <a:rPr lang="en-GB" altLang="en-US" sz="2400"/>
              <a:t>: surgery, catheters, cannulas, intubation, prostheses</a:t>
            </a:r>
          </a:p>
          <a:p>
            <a:pPr eaLnBrk="1" hangingPunct="1"/>
            <a:r>
              <a:rPr lang="en-GB" altLang="en-US" sz="2400">
                <a:solidFill>
                  <a:srgbClr val="FF0000"/>
                </a:solidFill>
              </a:rPr>
              <a:t>Immunosuppression</a:t>
            </a:r>
            <a:r>
              <a:rPr lang="en-GB" altLang="en-US" sz="2400"/>
              <a:t>: malignancy, drugs, illness, AIDS</a:t>
            </a:r>
          </a:p>
          <a:p>
            <a:pPr eaLnBrk="1" hangingPunct="1"/>
            <a:endParaRPr lang="en-GB" altLang="en-US" smtClean="0"/>
          </a:p>
        </p:txBody>
      </p:sp>
    </p:spTree>
    <p:extLst>
      <p:ext uri="{BB962C8B-B14F-4D97-AF65-F5344CB8AC3E}">
        <p14:creationId xmlns:p14="http://schemas.microsoft.com/office/powerpoint/2010/main" val="2145152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a:xfrm>
            <a:off x="2389189" y="927101"/>
            <a:ext cx="6345237" cy="709613"/>
          </a:xfrm>
        </p:spPr>
        <p:txBody>
          <a:bodyPr/>
          <a:lstStyle/>
          <a:p>
            <a:pPr eaLnBrk="1" hangingPunct="1"/>
            <a:endParaRPr lang="en-GB" altLang="en-US" smtClean="0"/>
          </a:p>
        </p:txBody>
      </p:sp>
      <p:sp>
        <p:nvSpPr>
          <p:cNvPr id="267267" name="Content Placeholder 2"/>
          <p:cNvSpPr>
            <a:spLocks noGrp="1"/>
          </p:cNvSpPr>
          <p:nvPr>
            <p:ph idx="1"/>
          </p:nvPr>
        </p:nvSpPr>
        <p:spPr>
          <a:xfrm>
            <a:off x="1981200" y="2133600"/>
            <a:ext cx="8458200" cy="4495800"/>
          </a:xfrm>
        </p:spPr>
        <p:txBody>
          <a:bodyPr/>
          <a:lstStyle/>
          <a:p>
            <a:pPr eaLnBrk="1" hangingPunct="1"/>
            <a:r>
              <a:rPr lang="en-GB" altLang="en-US" sz="2400">
                <a:solidFill>
                  <a:srgbClr val="FF0000"/>
                </a:solidFill>
              </a:rPr>
              <a:t>Opportunistic infection</a:t>
            </a:r>
            <a:r>
              <a:rPr lang="en-GB" altLang="en-US" sz="2400"/>
              <a:t>: where the occurrence or severity of an infection is determined by the condition of the patient rather than by the microbe. More virulent microbes are a lot worse and harmless microbes become serious</a:t>
            </a:r>
          </a:p>
          <a:p>
            <a:pPr eaLnBrk="1" hangingPunct="1"/>
            <a:r>
              <a:rPr lang="en-GB" altLang="en-US" sz="2400">
                <a:solidFill>
                  <a:srgbClr val="FF0000"/>
                </a:solidFill>
              </a:rPr>
              <a:t>Nosocomial infection</a:t>
            </a:r>
            <a:r>
              <a:rPr lang="en-GB" altLang="en-US" sz="2400"/>
              <a:t>: infection occurring in hospital or hospital acquired infection</a:t>
            </a:r>
          </a:p>
          <a:p>
            <a:pPr eaLnBrk="1" hangingPunct="1"/>
            <a:r>
              <a:rPr lang="en-GB" altLang="en-US" sz="2400">
                <a:solidFill>
                  <a:srgbClr val="FF0000"/>
                </a:solidFill>
              </a:rPr>
              <a:t>Infectivity</a:t>
            </a:r>
            <a:r>
              <a:rPr lang="en-GB" altLang="en-US" sz="2400"/>
              <a:t>: ease with which a microbe can spread or how easy it is to catch it</a:t>
            </a:r>
          </a:p>
        </p:txBody>
      </p:sp>
    </p:spTree>
    <p:extLst>
      <p:ext uri="{BB962C8B-B14F-4D97-AF65-F5344CB8AC3E}">
        <p14:creationId xmlns:p14="http://schemas.microsoft.com/office/powerpoint/2010/main" val="3846152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2286000" y="762000"/>
            <a:ext cx="8229600" cy="788988"/>
          </a:xfrm>
        </p:spPr>
        <p:txBody>
          <a:bodyPr/>
          <a:lstStyle/>
          <a:p>
            <a:pPr eaLnBrk="1" hangingPunct="1"/>
            <a:r>
              <a:rPr lang="en-US" altLang="en-US" b="1" dirty="0" smtClean="0"/>
              <a:t>Serology</a:t>
            </a:r>
          </a:p>
        </p:txBody>
      </p:sp>
      <p:sp>
        <p:nvSpPr>
          <p:cNvPr id="269315" name="Rectangle 3"/>
          <p:cNvSpPr>
            <a:spLocks noGrp="1" noChangeArrowheads="1"/>
          </p:cNvSpPr>
          <p:nvPr>
            <p:ph idx="1"/>
          </p:nvPr>
        </p:nvSpPr>
        <p:spPr>
          <a:xfrm>
            <a:off x="1828800" y="2133600"/>
            <a:ext cx="8839200" cy="4724400"/>
          </a:xfrm>
        </p:spPr>
        <p:txBody>
          <a:bodyPr/>
          <a:lstStyle/>
          <a:p>
            <a:pPr eaLnBrk="1" hangingPunct="1">
              <a:lnSpc>
                <a:spcPct val="90000"/>
              </a:lnSpc>
            </a:pPr>
            <a:r>
              <a:rPr lang="en-US" altLang="en-US" sz="2400" dirty="0"/>
              <a:t>Microbes, should they enter a human system will stimulate it to produce antibodies. </a:t>
            </a:r>
            <a:endParaRPr lang="en-US" altLang="en-US" sz="2400" dirty="0">
              <a:solidFill>
                <a:srgbClr val="FF0000"/>
              </a:solidFill>
            </a:endParaRPr>
          </a:p>
          <a:p>
            <a:pPr eaLnBrk="1" hangingPunct="1"/>
            <a:r>
              <a:rPr lang="en-US" altLang="en-US" sz="2400" dirty="0"/>
              <a:t>An </a:t>
            </a:r>
            <a:r>
              <a:rPr lang="en-US" altLang="en-US" sz="2400" b="1" dirty="0"/>
              <a:t>antigen</a:t>
            </a:r>
            <a:r>
              <a:rPr lang="en-US" altLang="en-US" sz="2400" dirty="0"/>
              <a:t> is a molecule that stimulates an immune response or stimulates antibody generation.</a:t>
            </a:r>
          </a:p>
          <a:p>
            <a:pPr eaLnBrk="1" hangingPunct="1"/>
            <a:r>
              <a:rPr lang="en-US" altLang="en-US" sz="2400" dirty="0">
                <a:solidFill>
                  <a:srgbClr val="FF0000"/>
                </a:solidFill>
              </a:rPr>
              <a:t>Antigens are usually proteins or polysaccharides </a:t>
            </a:r>
          </a:p>
          <a:p>
            <a:pPr eaLnBrk="1" hangingPunct="1">
              <a:lnSpc>
                <a:spcPct val="90000"/>
              </a:lnSpc>
            </a:pPr>
            <a:r>
              <a:rPr lang="en-US" altLang="en-US" sz="2400" dirty="0">
                <a:solidFill>
                  <a:srgbClr val="92D050"/>
                </a:solidFill>
              </a:rPr>
              <a:t>This includes cell components such as coats, capsules, cell walls, flagella, </a:t>
            </a:r>
            <a:r>
              <a:rPr lang="en-US" altLang="en-US" sz="2400" dirty="0" err="1">
                <a:solidFill>
                  <a:srgbClr val="92D050"/>
                </a:solidFill>
              </a:rPr>
              <a:t>fimbrae</a:t>
            </a:r>
            <a:r>
              <a:rPr lang="en-US" altLang="en-US" sz="2400" dirty="0">
                <a:solidFill>
                  <a:srgbClr val="92D050"/>
                </a:solidFill>
              </a:rPr>
              <a:t>, and toxins of bacteria, viruses and other microbes </a:t>
            </a:r>
          </a:p>
          <a:p>
            <a:pPr eaLnBrk="1" hangingPunct="1">
              <a:lnSpc>
                <a:spcPct val="90000"/>
              </a:lnSpc>
            </a:pPr>
            <a:r>
              <a:rPr lang="en-US" altLang="en-US" sz="2400" dirty="0"/>
              <a:t> Non-microbial exogenous (non-self) antigens can include pollen, egg white, and proteins from transplanted tissues and organs or on the surface of transfused blood cells.</a:t>
            </a:r>
          </a:p>
          <a:p>
            <a:pPr eaLnBrk="1" hangingPunct="1">
              <a:lnSpc>
                <a:spcPct val="90000"/>
              </a:lnSpc>
            </a:pPr>
            <a:endParaRPr lang="en-US" altLang="en-US" sz="2400" dirty="0"/>
          </a:p>
        </p:txBody>
      </p:sp>
    </p:spTree>
    <p:extLst>
      <p:ext uri="{BB962C8B-B14F-4D97-AF65-F5344CB8AC3E}">
        <p14:creationId xmlns:p14="http://schemas.microsoft.com/office/powerpoint/2010/main" val="14345067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Content Placeholder 2"/>
          <p:cNvSpPr>
            <a:spLocks noGrp="1"/>
          </p:cNvSpPr>
          <p:nvPr>
            <p:ph idx="1"/>
          </p:nvPr>
        </p:nvSpPr>
        <p:spPr>
          <a:xfrm>
            <a:off x="1828800" y="2209800"/>
            <a:ext cx="8534400" cy="4343400"/>
          </a:xfrm>
        </p:spPr>
        <p:txBody>
          <a:bodyPr/>
          <a:lstStyle/>
          <a:p>
            <a:pPr eaLnBrk="1" hangingPunct="1"/>
            <a:r>
              <a:rPr lang="en-US" altLang="en-US" sz="2400" dirty="0"/>
              <a:t>Antigens that enter the body from the environment; these would include </a:t>
            </a:r>
          </a:p>
          <a:p>
            <a:pPr lvl="1" eaLnBrk="1" hangingPunct="1"/>
            <a:r>
              <a:rPr lang="en-US" altLang="en-US" sz="2400" dirty="0"/>
              <a:t>inhaled macromolecules (e.g., proteins on cat hairs that can trigger an attack of </a:t>
            </a:r>
            <a:r>
              <a:rPr lang="en-US" altLang="en-US" sz="2400" dirty="0">
                <a:solidFill>
                  <a:schemeClr val="tx1"/>
                </a:solidFill>
              </a:rPr>
              <a:t>asthma</a:t>
            </a:r>
            <a:r>
              <a:rPr lang="en-US" altLang="en-US" sz="2400" dirty="0">
                <a:solidFill>
                  <a:srgbClr val="FF0000"/>
                </a:solidFill>
              </a:rPr>
              <a:t> </a:t>
            </a:r>
            <a:r>
              <a:rPr lang="en-US" altLang="en-US" sz="2400" dirty="0"/>
              <a:t>in susceptible people) </a:t>
            </a:r>
          </a:p>
          <a:p>
            <a:pPr lvl="1" eaLnBrk="1" hangingPunct="1"/>
            <a:r>
              <a:rPr lang="en-US" altLang="en-US" sz="2400" dirty="0"/>
              <a:t>ingested macromolecules (e.g., shellfish proteins that trigger an allergic response in susceptible people) </a:t>
            </a:r>
          </a:p>
          <a:p>
            <a:pPr lvl="1" eaLnBrk="1" hangingPunct="1"/>
            <a:r>
              <a:rPr lang="en-US" altLang="en-US" sz="2400" dirty="0"/>
              <a:t>molecules that are introduced beneath the skin (e.g., on a splinter or in an injected vaccine)</a:t>
            </a:r>
          </a:p>
          <a:p>
            <a:pPr eaLnBrk="1" hangingPunct="1"/>
            <a:endParaRPr lang="en-US" altLang="en-US" sz="2400" dirty="0"/>
          </a:p>
        </p:txBody>
      </p:sp>
      <p:pic>
        <p:nvPicPr>
          <p:cNvPr id="3" name="Picture 2"/>
          <p:cNvPicPr>
            <a:picLocks noChangeAspect="1"/>
          </p:cNvPicPr>
          <p:nvPr/>
        </p:nvPicPr>
        <p:blipFill>
          <a:blip r:embed="rId3"/>
          <a:stretch>
            <a:fillRect/>
          </a:stretch>
        </p:blipFill>
        <p:spPr>
          <a:xfrm>
            <a:off x="2133601" y="914401"/>
            <a:ext cx="8382727" cy="883997"/>
          </a:xfrm>
          <a:prstGeom prst="rect">
            <a:avLst/>
          </a:prstGeom>
        </p:spPr>
      </p:pic>
    </p:spTree>
    <p:extLst>
      <p:ext uri="{BB962C8B-B14F-4D97-AF65-F5344CB8AC3E}">
        <p14:creationId xmlns:p14="http://schemas.microsoft.com/office/powerpoint/2010/main" val="903847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a:xfrm>
            <a:off x="2389189" y="927101"/>
            <a:ext cx="6345237" cy="709613"/>
          </a:xfrm>
        </p:spPr>
        <p:txBody>
          <a:bodyPr/>
          <a:lstStyle/>
          <a:p>
            <a:pPr eaLnBrk="1" hangingPunct="1"/>
            <a:r>
              <a:rPr lang="en-US" altLang="en-US" smtClean="0"/>
              <a:t>`</a:t>
            </a:r>
          </a:p>
        </p:txBody>
      </p:sp>
      <p:sp>
        <p:nvSpPr>
          <p:cNvPr id="273411" name="Content Placeholder 2"/>
          <p:cNvSpPr>
            <a:spLocks noGrp="1"/>
          </p:cNvSpPr>
          <p:nvPr>
            <p:ph idx="1"/>
          </p:nvPr>
        </p:nvSpPr>
        <p:spPr>
          <a:xfrm>
            <a:off x="1828800" y="2209800"/>
            <a:ext cx="8610600" cy="4343400"/>
          </a:xfrm>
        </p:spPr>
        <p:txBody>
          <a:bodyPr/>
          <a:lstStyle/>
          <a:p>
            <a:pPr eaLnBrk="1" hangingPunct="1">
              <a:lnSpc>
                <a:spcPct val="90000"/>
              </a:lnSpc>
            </a:pPr>
            <a:r>
              <a:rPr lang="en-US" altLang="en-US" sz="2400" dirty="0">
                <a:solidFill>
                  <a:srgbClr val="FFC000"/>
                </a:solidFill>
              </a:rPr>
              <a:t>Antibodies are proteins that circulate freely in the blood or other body fluids and often combine in a highly specific way with the microbes that caused their production</a:t>
            </a:r>
          </a:p>
          <a:p>
            <a:pPr eaLnBrk="1" hangingPunct="1">
              <a:lnSpc>
                <a:spcPct val="90000"/>
              </a:lnSpc>
            </a:pPr>
            <a:r>
              <a:rPr lang="en-US" altLang="en-US" sz="2400" dirty="0"/>
              <a:t>and are used by the immune system to identify and neutralize foreign objects, such as bacteria and viruses. </a:t>
            </a:r>
          </a:p>
          <a:p>
            <a:pPr eaLnBrk="1" hangingPunct="1">
              <a:lnSpc>
                <a:spcPct val="90000"/>
              </a:lnSpc>
            </a:pPr>
            <a:r>
              <a:rPr lang="en-US" altLang="en-US" sz="2400" dirty="0"/>
              <a:t>E.g. the immune system of an animal injected with killed cholera bacteria (antigen) responds by producing antibodies against the cholera bacteria</a:t>
            </a:r>
          </a:p>
          <a:p>
            <a:pPr eaLnBrk="1" hangingPunct="1"/>
            <a:endParaRPr lang="en-US" altLang="en-US" sz="2400" dirty="0"/>
          </a:p>
        </p:txBody>
      </p:sp>
      <p:sp>
        <p:nvSpPr>
          <p:cNvPr id="4" name="Rectangle 2"/>
          <p:cNvSpPr txBox="1">
            <a:spLocks noChangeArrowheads="1"/>
          </p:cNvSpPr>
          <p:nvPr/>
        </p:nvSpPr>
        <p:spPr bwMode="gray">
          <a:xfrm>
            <a:off x="2286000" y="762000"/>
            <a:ext cx="8229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200" kern="1200">
                <a:solidFill>
                  <a:schemeClr val="bg1"/>
                </a:solidFill>
                <a:latin typeface="+mj-lt"/>
                <a:ea typeface="+mj-ea"/>
                <a:cs typeface="+mj-cs"/>
              </a:defRPr>
            </a:lvl1pPr>
            <a:lvl2pPr algn="l" defTabSz="457200" rtl="0" eaLnBrk="0" fontAlgn="base" hangingPunct="0">
              <a:spcBef>
                <a:spcPct val="0"/>
              </a:spcBef>
              <a:spcAft>
                <a:spcPct val="0"/>
              </a:spcAft>
              <a:defRPr sz="3200">
                <a:solidFill>
                  <a:schemeClr val="bg1"/>
                </a:solidFill>
                <a:latin typeface="Century Gothic" panose="020B0502020202020204" pitchFamily="34" charset="0"/>
              </a:defRPr>
            </a:lvl2pPr>
            <a:lvl3pPr algn="l" defTabSz="457200" rtl="0" eaLnBrk="0" fontAlgn="base" hangingPunct="0">
              <a:spcBef>
                <a:spcPct val="0"/>
              </a:spcBef>
              <a:spcAft>
                <a:spcPct val="0"/>
              </a:spcAft>
              <a:defRPr sz="3200">
                <a:solidFill>
                  <a:schemeClr val="bg1"/>
                </a:solidFill>
                <a:latin typeface="Century Gothic" panose="020B0502020202020204" pitchFamily="34" charset="0"/>
              </a:defRPr>
            </a:lvl3pPr>
            <a:lvl4pPr algn="l" defTabSz="457200" rtl="0" eaLnBrk="0" fontAlgn="base" hangingPunct="0">
              <a:spcBef>
                <a:spcPct val="0"/>
              </a:spcBef>
              <a:spcAft>
                <a:spcPct val="0"/>
              </a:spcAft>
              <a:defRPr sz="3200">
                <a:solidFill>
                  <a:schemeClr val="bg1"/>
                </a:solidFill>
                <a:latin typeface="Century Gothic" panose="020B0502020202020204" pitchFamily="34" charset="0"/>
              </a:defRPr>
            </a:lvl4pPr>
            <a:lvl5pPr algn="l" defTabSz="457200" rtl="0" eaLnBrk="0" fontAlgn="base" hangingPunct="0">
              <a:spcBef>
                <a:spcPct val="0"/>
              </a:spcBef>
              <a:spcAft>
                <a:spcPct val="0"/>
              </a:spcAft>
              <a:defRPr sz="3200">
                <a:solidFill>
                  <a:schemeClr val="bg1"/>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en-US" b="1">
                <a:solidFill>
                  <a:prstClr val="white"/>
                </a:solidFill>
              </a:rPr>
              <a:t>Serology</a:t>
            </a:r>
            <a:endParaRPr lang="en-US" altLang="en-US" b="1" dirty="0">
              <a:solidFill>
                <a:prstClr val="white"/>
              </a:solidFill>
            </a:endParaRPr>
          </a:p>
        </p:txBody>
      </p:sp>
    </p:spTree>
    <p:extLst>
      <p:ext uri="{BB962C8B-B14F-4D97-AF65-F5344CB8AC3E}">
        <p14:creationId xmlns:p14="http://schemas.microsoft.com/office/powerpoint/2010/main" val="1710400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Content Placeholder 2"/>
          <p:cNvSpPr>
            <a:spLocks noGrp="1"/>
          </p:cNvSpPr>
          <p:nvPr>
            <p:ph idx="1"/>
          </p:nvPr>
        </p:nvSpPr>
        <p:spPr>
          <a:xfrm>
            <a:off x="1828800" y="2209800"/>
            <a:ext cx="8534400" cy="4267200"/>
          </a:xfrm>
        </p:spPr>
        <p:txBody>
          <a:bodyPr/>
          <a:lstStyle/>
          <a:p>
            <a:pPr eaLnBrk="1" hangingPunct="1">
              <a:lnSpc>
                <a:spcPct val="90000"/>
              </a:lnSpc>
            </a:pPr>
            <a:r>
              <a:rPr lang="en-US" altLang="en-US" sz="2400"/>
              <a:t>Antisera (antiserum) are commercially available solutions of such antibodies used in the identification of many medically important microbes </a:t>
            </a:r>
          </a:p>
          <a:p>
            <a:pPr eaLnBrk="1" hangingPunct="1">
              <a:lnSpc>
                <a:spcPct val="90000"/>
              </a:lnSpc>
            </a:pPr>
            <a:r>
              <a:rPr lang="en-US" altLang="en-US" sz="2400"/>
              <a:t>If an unknown microbe is isolated from a patient, it can be tested against known antisera and often identified quickly. </a:t>
            </a:r>
          </a:p>
          <a:p>
            <a:pPr eaLnBrk="1" hangingPunct="1"/>
            <a:endParaRPr lang="en-US" altLang="en-US" sz="2400"/>
          </a:p>
        </p:txBody>
      </p:sp>
      <p:sp>
        <p:nvSpPr>
          <p:cNvPr id="4" name="Rectangle 2"/>
          <p:cNvSpPr>
            <a:spLocks noGrp="1" noChangeArrowheads="1"/>
          </p:cNvSpPr>
          <p:nvPr>
            <p:ph type="title"/>
          </p:nvPr>
        </p:nvSpPr>
        <p:spPr>
          <a:xfrm>
            <a:off x="2389189" y="927101"/>
            <a:ext cx="6345237" cy="709613"/>
          </a:xfrm>
        </p:spPr>
        <p:txBody>
          <a:bodyPr/>
          <a:lstStyle/>
          <a:p>
            <a:pPr eaLnBrk="1" hangingPunct="1"/>
            <a:r>
              <a:rPr lang="en-US" altLang="en-US" b="1" dirty="0" smtClean="0"/>
              <a:t>Serology</a:t>
            </a:r>
          </a:p>
        </p:txBody>
      </p:sp>
    </p:spTree>
    <p:extLst>
      <p:ext uri="{BB962C8B-B14F-4D97-AF65-F5344CB8AC3E}">
        <p14:creationId xmlns:p14="http://schemas.microsoft.com/office/powerpoint/2010/main" val="1654465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2389189" y="927101"/>
            <a:ext cx="6345237" cy="709613"/>
          </a:xfrm>
        </p:spPr>
        <p:txBody>
          <a:bodyPr/>
          <a:lstStyle/>
          <a:p>
            <a:pPr eaLnBrk="1" hangingPunct="1"/>
            <a:r>
              <a:rPr lang="en-US" altLang="en-US" smtClean="0"/>
              <a:t>Slide agglutination test</a:t>
            </a:r>
          </a:p>
        </p:txBody>
      </p:sp>
      <p:sp>
        <p:nvSpPr>
          <p:cNvPr id="277507" name="Rectangle 3"/>
          <p:cNvSpPr>
            <a:spLocks noGrp="1" noChangeArrowheads="1"/>
          </p:cNvSpPr>
          <p:nvPr>
            <p:ph idx="1"/>
          </p:nvPr>
        </p:nvSpPr>
        <p:spPr>
          <a:xfrm>
            <a:off x="1828800" y="2209800"/>
            <a:ext cx="8534400" cy="4419600"/>
          </a:xfrm>
        </p:spPr>
        <p:txBody>
          <a:bodyPr/>
          <a:lstStyle/>
          <a:p>
            <a:pPr eaLnBrk="1" hangingPunct="1"/>
            <a:r>
              <a:rPr lang="en-US" altLang="en-US" sz="2400" dirty="0">
                <a:solidFill>
                  <a:schemeClr val="accent2">
                    <a:lumMod val="75000"/>
                  </a:schemeClr>
                </a:solidFill>
              </a:rPr>
              <a:t>Slide Agglutination tests are used to test an unknown organism against known antisera. </a:t>
            </a:r>
          </a:p>
          <a:p>
            <a:pPr eaLnBrk="1" hangingPunct="1"/>
            <a:r>
              <a:rPr lang="en-US" altLang="en-US" sz="2400" dirty="0">
                <a:solidFill>
                  <a:schemeClr val="accent5"/>
                </a:solidFill>
              </a:rPr>
              <a:t>Used in the serotyping of </a:t>
            </a:r>
            <a:r>
              <a:rPr lang="en-US" altLang="en-US" sz="2400" i="1" dirty="0">
                <a:solidFill>
                  <a:schemeClr val="accent5"/>
                </a:solidFill>
              </a:rPr>
              <a:t>Salmonella </a:t>
            </a:r>
            <a:r>
              <a:rPr lang="en-US" altLang="en-US" sz="2400" dirty="0">
                <a:solidFill>
                  <a:schemeClr val="accent5"/>
                </a:solidFill>
              </a:rPr>
              <a:t>species.</a:t>
            </a:r>
          </a:p>
          <a:p>
            <a:pPr eaLnBrk="1" hangingPunct="1"/>
            <a:r>
              <a:rPr lang="en-US" altLang="en-US" sz="2400" dirty="0"/>
              <a:t>Bacteria, provided they form stable suspensions in saline, can be agglutinated directly by antibody. </a:t>
            </a:r>
          </a:p>
        </p:txBody>
      </p:sp>
    </p:spTree>
    <p:extLst>
      <p:ext uri="{BB962C8B-B14F-4D97-AF65-F5344CB8AC3E}">
        <p14:creationId xmlns:p14="http://schemas.microsoft.com/office/powerpoint/2010/main" val="1030624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057400" y="2209800"/>
            <a:ext cx="8382000" cy="4495800"/>
          </a:xfrm>
        </p:spPr>
        <p:txBody>
          <a:bodyPr/>
          <a:lstStyle/>
          <a:p>
            <a:r>
              <a:rPr lang="en-US" sz="2400" dirty="0"/>
              <a:t>Must contain a </a:t>
            </a:r>
            <a:r>
              <a:rPr lang="en-US" sz="2400" dirty="0">
                <a:solidFill>
                  <a:srgbClr val="C00000"/>
                </a:solidFill>
              </a:rPr>
              <a:t>vial</a:t>
            </a:r>
            <a:r>
              <a:rPr lang="en-US" sz="2400" dirty="0"/>
              <a:t> (Durham tube to collect the gas</a:t>
            </a:r>
          </a:p>
          <a:p>
            <a:r>
              <a:rPr lang="en-US" sz="2400" dirty="0"/>
              <a:t>Must contain an indicator to detect any acid formation. Indicators include</a:t>
            </a:r>
          </a:p>
          <a:p>
            <a:r>
              <a:rPr lang="en-US" sz="2400" dirty="0" err="1"/>
              <a:t>Bromocresol</a:t>
            </a:r>
            <a:r>
              <a:rPr lang="en-US" sz="2400" dirty="0"/>
              <a:t> purple changes from purple to yellow</a:t>
            </a:r>
          </a:p>
          <a:p>
            <a:r>
              <a:rPr lang="en-US" sz="2400" dirty="0"/>
              <a:t>Methyl red changes from red to yellow </a:t>
            </a:r>
          </a:p>
          <a:p>
            <a:r>
              <a:rPr lang="en-US" sz="2400" dirty="0"/>
              <a:t>Methyl orange changes from red to yellow</a:t>
            </a:r>
          </a:p>
        </p:txBody>
      </p:sp>
    </p:spTree>
    <p:extLst>
      <p:ext uri="{BB962C8B-B14F-4D97-AF65-F5344CB8AC3E}">
        <p14:creationId xmlns:p14="http://schemas.microsoft.com/office/powerpoint/2010/main" val="346071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279555" name="Content Placeholder 2"/>
          <p:cNvSpPr>
            <a:spLocks noGrp="1"/>
          </p:cNvSpPr>
          <p:nvPr>
            <p:ph idx="1"/>
          </p:nvPr>
        </p:nvSpPr>
        <p:spPr>
          <a:xfrm>
            <a:off x="2133600" y="2133600"/>
            <a:ext cx="8229600" cy="4495800"/>
          </a:xfrm>
        </p:spPr>
        <p:txBody>
          <a:bodyPr/>
          <a:lstStyle/>
          <a:p>
            <a:pPr eaLnBrk="1" hangingPunct="1"/>
            <a:r>
              <a:rPr lang="en-US" altLang="en-US" sz="2400"/>
              <a:t>Bacterial agglutination tests may be performed on a slide, in microtitre tray wells or in tubes. </a:t>
            </a:r>
          </a:p>
          <a:p>
            <a:pPr eaLnBrk="1" hangingPunct="1"/>
            <a:r>
              <a:rPr lang="en-US" altLang="en-US" sz="2400"/>
              <a:t>Tube agglutination tests are usually more sensitive than slide tests as they require a longer incubation period which allows more antigen and antibody to interact</a:t>
            </a:r>
          </a:p>
          <a:p>
            <a:pPr eaLnBrk="1" hangingPunct="1">
              <a:lnSpc>
                <a:spcPct val="90000"/>
              </a:lnSpc>
            </a:pPr>
            <a:r>
              <a:rPr lang="en-US" altLang="en-US" sz="2400"/>
              <a:t>Here samples of an unknown microbe are placed in a drop of 0.85% saline on each of several slides.</a:t>
            </a:r>
          </a:p>
          <a:p>
            <a:pPr eaLnBrk="1" hangingPunct="1">
              <a:lnSpc>
                <a:spcPct val="90000"/>
              </a:lnSpc>
            </a:pPr>
            <a:endParaRPr lang="en-US" altLang="en-US" sz="2400"/>
          </a:p>
          <a:p>
            <a:pPr eaLnBrk="1" hangingPunct="1"/>
            <a:endParaRPr lang="en-US" altLang="en-US" sz="2400"/>
          </a:p>
        </p:txBody>
      </p:sp>
    </p:spTree>
    <p:extLst>
      <p:ext uri="{BB962C8B-B14F-4D97-AF65-F5344CB8AC3E}">
        <p14:creationId xmlns:p14="http://schemas.microsoft.com/office/powerpoint/2010/main" val="66042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281603" name="Content Placeholder 2"/>
          <p:cNvSpPr>
            <a:spLocks noGrp="1"/>
          </p:cNvSpPr>
          <p:nvPr>
            <p:ph idx="1"/>
          </p:nvPr>
        </p:nvSpPr>
        <p:spPr>
          <a:xfrm>
            <a:off x="1905000" y="2133600"/>
            <a:ext cx="8458200" cy="4343400"/>
          </a:xfrm>
        </p:spPr>
        <p:txBody>
          <a:bodyPr/>
          <a:lstStyle/>
          <a:p>
            <a:pPr eaLnBrk="1" hangingPunct="1">
              <a:lnSpc>
                <a:spcPct val="90000"/>
              </a:lnSpc>
            </a:pPr>
            <a:r>
              <a:rPr lang="en-US" altLang="en-US" sz="2400"/>
              <a:t>Then a different known antiserum is added to each sample. </a:t>
            </a:r>
          </a:p>
          <a:p>
            <a:pPr eaLnBrk="1" hangingPunct="1">
              <a:lnSpc>
                <a:spcPct val="90000"/>
              </a:lnSpc>
            </a:pPr>
            <a:r>
              <a:rPr lang="en-US" altLang="en-US" sz="2400"/>
              <a:t>The microbe agglutinate (clump) when mixed with antibodies that were produced in response to that species or strain of microbe, a +ve test is indicated by the presence of agglutination.</a:t>
            </a:r>
          </a:p>
          <a:p>
            <a:pPr eaLnBrk="1" hangingPunct="1">
              <a:lnSpc>
                <a:spcPct val="90000"/>
              </a:lnSpc>
            </a:pPr>
            <a:endParaRPr lang="en-US" altLang="en-US" sz="2400"/>
          </a:p>
        </p:txBody>
      </p:sp>
      <p:pic>
        <p:nvPicPr>
          <p:cNvPr id="2816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419600"/>
            <a:ext cx="533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045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p:cNvSpPr>
            <a:spLocks noGrp="1"/>
          </p:cNvSpPr>
          <p:nvPr>
            <p:ph type="title"/>
          </p:nvPr>
        </p:nvSpPr>
        <p:spPr>
          <a:xfrm>
            <a:off x="1981200" y="927101"/>
            <a:ext cx="7924800" cy="709613"/>
          </a:xfrm>
        </p:spPr>
        <p:txBody>
          <a:bodyPr/>
          <a:lstStyle/>
          <a:p>
            <a:pPr algn="ctr" eaLnBrk="1" hangingPunct="1"/>
            <a:r>
              <a:rPr lang="en-US" altLang="en-US" b="1" smtClean="0"/>
              <a:t>ELISA (Enzyme-linked immunosorbent assays)</a:t>
            </a:r>
            <a:endParaRPr lang="en-US" altLang="en-US" smtClean="0"/>
          </a:p>
        </p:txBody>
      </p:sp>
      <p:sp>
        <p:nvSpPr>
          <p:cNvPr id="283651" name="Content Placeholder 2"/>
          <p:cNvSpPr>
            <a:spLocks noGrp="1"/>
          </p:cNvSpPr>
          <p:nvPr>
            <p:ph idx="1"/>
          </p:nvPr>
        </p:nvSpPr>
        <p:spPr>
          <a:xfrm>
            <a:off x="1981200" y="2286000"/>
            <a:ext cx="8458200" cy="4191000"/>
          </a:xfrm>
        </p:spPr>
        <p:txBody>
          <a:bodyPr/>
          <a:lstStyle/>
          <a:p>
            <a:pPr eaLnBrk="1" hangingPunct="1"/>
            <a:r>
              <a:rPr lang="en-US" altLang="en-US" sz="2400" dirty="0"/>
              <a:t>ELISA is a fundamental tool of clinical immunology </a:t>
            </a:r>
            <a:r>
              <a:rPr lang="en-US" altLang="en-US" sz="2400" dirty="0">
                <a:solidFill>
                  <a:schemeClr val="accent5"/>
                </a:solidFill>
              </a:rPr>
              <a:t>used as an initial screen for HIV detection</a:t>
            </a:r>
          </a:p>
          <a:p>
            <a:pPr eaLnBrk="1" hangingPunct="1"/>
            <a:r>
              <a:rPr lang="en-US" altLang="en-US" sz="2400" dirty="0">
                <a:solidFill>
                  <a:schemeClr val="accent1">
                    <a:lumMod val="75000"/>
                  </a:schemeClr>
                </a:solidFill>
              </a:rPr>
              <a:t>Based on the principle of antibody-antibody interaction</a:t>
            </a:r>
          </a:p>
          <a:p>
            <a:pPr eaLnBrk="1" hangingPunct="1"/>
            <a:r>
              <a:rPr lang="en-US" altLang="en-US" sz="2400" dirty="0"/>
              <a:t>Test allows for easy visualization of results </a:t>
            </a:r>
          </a:p>
          <a:p>
            <a:pPr eaLnBrk="1" hangingPunct="1"/>
            <a:endParaRPr lang="en-US" altLang="en-US" sz="2400" dirty="0"/>
          </a:p>
        </p:txBody>
      </p:sp>
    </p:spTree>
    <p:extLst>
      <p:ext uri="{BB962C8B-B14F-4D97-AF65-F5344CB8AC3E}">
        <p14:creationId xmlns:p14="http://schemas.microsoft.com/office/powerpoint/2010/main" val="2377790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1981200" y="1143000"/>
            <a:ext cx="8229600" cy="579438"/>
          </a:xfrm>
        </p:spPr>
        <p:txBody>
          <a:bodyPr/>
          <a:lstStyle/>
          <a:p>
            <a:pPr eaLnBrk="1" hangingPunct="1"/>
            <a:r>
              <a:rPr lang="en-US" altLang="en-US" sz="2800" b="1"/>
              <a:t>ELISA (Enzyme-linked immunosorbent assays)</a:t>
            </a:r>
          </a:p>
        </p:txBody>
      </p:sp>
      <p:sp>
        <p:nvSpPr>
          <p:cNvPr id="285699" name="Rectangle 3"/>
          <p:cNvSpPr>
            <a:spLocks noGrp="1" noChangeArrowheads="1"/>
          </p:cNvSpPr>
          <p:nvPr>
            <p:ph idx="1"/>
          </p:nvPr>
        </p:nvSpPr>
        <p:spPr>
          <a:xfrm>
            <a:off x="1981200" y="2209800"/>
            <a:ext cx="8229600" cy="4419600"/>
          </a:xfrm>
        </p:spPr>
        <p:txBody>
          <a:bodyPr/>
          <a:lstStyle/>
          <a:p>
            <a:pPr eaLnBrk="1" hangingPunct="1">
              <a:lnSpc>
                <a:spcPct val="90000"/>
              </a:lnSpc>
            </a:pPr>
            <a:r>
              <a:rPr lang="en-US" altLang="en-US" sz="2400" dirty="0">
                <a:solidFill>
                  <a:schemeClr val="accent4">
                    <a:lumMod val="75000"/>
                  </a:schemeClr>
                </a:solidFill>
              </a:rPr>
              <a:t>They are now widely used because they are fast and can be read by a computer scanner</a:t>
            </a:r>
          </a:p>
          <a:p>
            <a:pPr eaLnBrk="1" hangingPunct="1">
              <a:lnSpc>
                <a:spcPct val="90000"/>
              </a:lnSpc>
            </a:pPr>
            <a:r>
              <a:rPr lang="en-US" altLang="en-US" sz="2400" dirty="0"/>
              <a:t>ELISA, known antibodies are placed in the wells of a microplate</a:t>
            </a:r>
          </a:p>
          <a:p>
            <a:pPr eaLnBrk="1" hangingPunct="1">
              <a:lnSpc>
                <a:spcPct val="90000"/>
              </a:lnSpc>
            </a:pPr>
            <a:r>
              <a:rPr lang="en-US" altLang="en-US" sz="2400" dirty="0"/>
              <a:t>and an unknown type of bacteria is added to each well</a:t>
            </a:r>
          </a:p>
          <a:p>
            <a:pPr eaLnBrk="1" hangingPunct="1">
              <a:lnSpc>
                <a:spcPct val="90000"/>
              </a:lnSpc>
            </a:pPr>
            <a:r>
              <a:rPr lang="en-US" altLang="en-US" sz="2400" dirty="0"/>
              <a:t>A reaction between the known antibodies and the microbe provides identification of the microbe ELISA is used in AIDS testing worldwide. </a:t>
            </a:r>
          </a:p>
        </p:txBody>
      </p:sp>
    </p:spTree>
    <p:extLst>
      <p:ext uri="{BB962C8B-B14F-4D97-AF65-F5344CB8AC3E}">
        <p14:creationId xmlns:p14="http://schemas.microsoft.com/office/powerpoint/2010/main" val="1612050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287747" name="Content Placeholder 2"/>
          <p:cNvSpPr>
            <a:spLocks noGrp="1"/>
          </p:cNvSpPr>
          <p:nvPr>
            <p:ph idx="1"/>
          </p:nvPr>
        </p:nvSpPr>
        <p:spPr>
          <a:xfrm>
            <a:off x="1981200" y="2209800"/>
            <a:ext cx="8382000" cy="4140200"/>
          </a:xfrm>
        </p:spPr>
        <p:txBody>
          <a:bodyPr/>
          <a:lstStyle/>
          <a:p>
            <a:pPr eaLnBrk="1" hangingPunct="1"/>
            <a:r>
              <a:rPr lang="en-US" altLang="en-US" sz="2400" dirty="0"/>
              <a:t>ELISA is the first and most basic test to determine if an individual is positive for a selected pathogen, such as HIV. </a:t>
            </a:r>
          </a:p>
          <a:p>
            <a:pPr eaLnBrk="1" hangingPunct="1"/>
            <a:r>
              <a:rPr lang="en-US" altLang="en-US" sz="2400" dirty="0"/>
              <a:t>The test is performed in a 8 cm x 12 cm plastic plate which contains an 8 x 12 matrix of 96 wells, each of which are about 1 cm high and 0.7 cm in diameter. </a:t>
            </a:r>
          </a:p>
          <a:p>
            <a:pPr eaLnBrk="1" hangingPunct="1"/>
            <a:endParaRPr lang="en-US" altLang="en-US" sz="2400" dirty="0"/>
          </a:p>
        </p:txBody>
      </p:sp>
      <p:pic>
        <p:nvPicPr>
          <p:cNvPr id="3" name="Picture 2"/>
          <p:cNvPicPr>
            <a:picLocks noChangeAspect="1"/>
          </p:cNvPicPr>
          <p:nvPr/>
        </p:nvPicPr>
        <p:blipFill>
          <a:blip r:embed="rId3"/>
          <a:stretch>
            <a:fillRect/>
          </a:stretch>
        </p:blipFill>
        <p:spPr>
          <a:xfrm>
            <a:off x="6943725" y="4648201"/>
            <a:ext cx="3581400" cy="2075821"/>
          </a:xfrm>
          <a:prstGeom prst="rect">
            <a:avLst/>
          </a:prstGeom>
        </p:spPr>
      </p:pic>
    </p:spTree>
    <p:extLst>
      <p:ext uri="{BB962C8B-B14F-4D97-AF65-F5344CB8AC3E}">
        <p14:creationId xmlns:p14="http://schemas.microsoft.com/office/powerpoint/2010/main" val="34793531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p:cNvSpPr>
            <a:spLocks noGrp="1"/>
          </p:cNvSpPr>
          <p:nvPr>
            <p:ph type="title"/>
          </p:nvPr>
        </p:nvSpPr>
        <p:spPr>
          <a:xfrm>
            <a:off x="2389189" y="927101"/>
            <a:ext cx="6345237" cy="709613"/>
          </a:xfrm>
        </p:spPr>
        <p:txBody>
          <a:bodyPr/>
          <a:lstStyle/>
          <a:p>
            <a:pPr eaLnBrk="1" hangingPunct="1"/>
            <a:endParaRPr lang="en-US" altLang="en-US" dirty="0" smtClean="0"/>
          </a:p>
        </p:txBody>
      </p:sp>
      <p:sp>
        <p:nvSpPr>
          <p:cNvPr id="289795" name="Content Placeholder 2"/>
          <p:cNvSpPr>
            <a:spLocks noGrp="1"/>
          </p:cNvSpPr>
          <p:nvPr>
            <p:ph idx="1"/>
          </p:nvPr>
        </p:nvSpPr>
        <p:spPr>
          <a:xfrm>
            <a:off x="1981200" y="2286000"/>
            <a:ext cx="8229600" cy="3733800"/>
          </a:xfrm>
        </p:spPr>
        <p:txBody>
          <a:bodyPr/>
          <a:lstStyle/>
          <a:p>
            <a:pPr eaLnBrk="1" hangingPunct="1"/>
            <a:endParaRPr lang="en-US" altLang="en-US" sz="2400" dirty="0"/>
          </a:p>
        </p:txBody>
      </p:sp>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844154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p:cNvSpPr>
            <a:spLocks noGrp="1"/>
          </p:cNvSpPr>
          <p:nvPr>
            <p:ph type="title"/>
          </p:nvPr>
        </p:nvSpPr>
        <p:spPr>
          <a:xfrm>
            <a:off x="2125663" y="704850"/>
            <a:ext cx="8229600" cy="712788"/>
          </a:xfrm>
        </p:spPr>
        <p:txBody>
          <a:bodyPr/>
          <a:lstStyle/>
          <a:p>
            <a:pPr eaLnBrk="1" hangingPunct="1"/>
            <a:r>
              <a:rPr lang="en-US" altLang="en-US" smtClean="0"/>
              <a:t>The Elisa Method</a:t>
            </a:r>
          </a:p>
        </p:txBody>
      </p:sp>
      <p:pic>
        <p:nvPicPr>
          <p:cNvPr id="291843" name="Content Placeholder 3" descr="http://www.biology.arizona.edu/IMMUNOLOGY/activities/elisa/graphics/antigen.gif"/>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1828800"/>
            <a:ext cx="952500" cy="476250"/>
          </a:xfrm>
        </p:spPr>
      </p:pic>
      <p:sp>
        <p:nvSpPr>
          <p:cNvPr id="291844" name="Rectangle 5"/>
          <p:cNvSpPr>
            <a:spLocks noChangeArrowheads="1"/>
          </p:cNvSpPr>
          <p:nvPr/>
        </p:nvSpPr>
        <p:spPr bwMode="auto">
          <a:xfrm>
            <a:off x="3505200" y="1676401"/>
            <a:ext cx="662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US" altLang="en-US">
                <a:solidFill>
                  <a:srgbClr val="000000"/>
                </a:solidFill>
              </a:rPr>
              <a:t>Partially purified, inactivated HIV antigens pre-coated onto an ELISA plate</a:t>
            </a:r>
          </a:p>
        </p:txBody>
      </p:sp>
      <p:pic>
        <p:nvPicPr>
          <p:cNvPr id="291845" name="Picture 6" descr="http://www.biology.arizona.edu/IMMUNOLOGY/activities/elisa/graphics/antibodie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743200"/>
            <a:ext cx="952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6" name="Rectangle 7"/>
          <p:cNvSpPr>
            <a:spLocks noChangeArrowheads="1"/>
          </p:cNvSpPr>
          <p:nvPr/>
        </p:nvSpPr>
        <p:spPr bwMode="auto">
          <a:xfrm>
            <a:off x="3578225" y="2536825"/>
            <a:ext cx="67818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US" altLang="en-US">
                <a:solidFill>
                  <a:prstClr val="black"/>
                </a:solidFill>
              </a:rPr>
              <a:t>Patient serum which contains antibodies. If the patient is HIV+, then this serum will contain antibodies to HIV, and those antibodies will bind to the HIV antigens on the plate</a:t>
            </a:r>
          </a:p>
        </p:txBody>
      </p:sp>
      <p:pic>
        <p:nvPicPr>
          <p:cNvPr id="291847" name="Picture 8" descr="http://www.biology.arizona.edu/IMMUNOLOGY/activities/elisa/graphics/hors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114800"/>
            <a:ext cx="952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8" name="Rectangle 9"/>
          <p:cNvSpPr>
            <a:spLocks noChangeArrowheads="1"/>
          </p:cNvSpPr>
          <p:nvPr/>
        </p:nvSpPr>
        <p:spPr bwMode="auto">
          <a:xfrm>
            <a:off x="3657600" y="3886201"/>
            <a:ext cx="647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US" altLang="en-US">
                <a:solidFill>
                  <a:prstClr val="black"/>
                </a:solidFill>
              </a:rPr>
              <a:t>Anti-human immunoglobulin coupled to an enzyme. This is the second antibody, and it binds to human antibodies.</a:t>
            </a:r>
          </a:p>
        </p:txBody>
      </p:sp>
      <p:pic>
        <p:nvPicPr>
          <p:cNvPr id="291849" name="Picture 10" descr="http://www.biology.arizona.edu/IMMUNOLOGY/activities/elisa/graphics/positive.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5457826"/>
            <a:ext cx="19050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850" name="Picture 11" descr="http://www.biology.arizona.edu/IMMUNOLOGY/activities/elisa/graphics/negativ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5457826"/>
            <a:ext cx="19050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851" name="Picture 12" descr="http://www.biology.arizona.edu/IMMUNOLOGY/activities/elisa/graphics/chromagen.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4808538"/>
            <a:ext cx="952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52" name="Rectangle 13"/>
          <p:cNvSpPr>
            <a:spLocks noChangeArrowheads="1"/>
          </p:cNvSpPr>
          <p:nvPr/>
        </p:nvSpPr>
        <p:spPr bwMode="auto">
          <a:xfrm>
            <a:off x="3429000" y="4724401"/>
            <a:ext cx="701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US" altLang="en-US">
                <a:solidFill>
                  <a:prstClr val="black"/>
                </a:solidFill>
              </a:rPr>
              <a:t>Chromogen or substrate which changes color when cleaved by the enzyme attached to the second antibody</a:t>
            </a:r>
          </a:p>
        </p:txBody>
      </p:sp>
    </p:spTree>
    <p:extLst>
      <p:ext uri="{BB962C8B-B14F-4D97-AF65-F5344CB8AC3E}">
        <p14:creationId xmlns:p14="http://schemas.microsoft.com/office/powerpoint/2010/main" val="21563308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itle 1"/>
          <p:cNvSpPr>
            <a:spLocks noGrp="1"/>
          </p:cNvSpPr>
          <p:nvPr>
            <p:ph type="title"/>
          </p:nvPr>
        </p:nvSpPr>
        <p:spPr>
          <a:xfrm>
            <a:off x="2133600" y="914400"/>
            <a:ext cx="8229600" cy="712788"/>
          </a:xfrm>
        </p:spPr>
        <p:txBody>
          <a:bodyPr/>
          <a:lstStyle/>
          <a:p>
            <a:pPr eaLnBrk="1" hangingPunct="1"/>
            <a:r>
              <a:rPr lang="en-US" altLang="en-US" smtClean="0"/>
              <a:t>False positives</a:t>
            </a:r>
          </a:p>
        </p:txBody>
      </p:sp>
      <p:sp>
        <p:nvSpPr>
          <p:cNvPr id="293891" name="Content Placeholder 2"/>
          <p:cNvSpPr>
            <a:spLocks noGrp="1"/>
          </p:cNvSpPr>
          <p:nvPr>
            <p:ph idx="1"/>
          </p:nvPr>
        </p:nvSpPr>
        <p:spPr>
          <a:xfrm>
            <a:off x="1981200" y="2286001"/>
            <a:ext cx="8229600" cy="5064125"/>
          </a:xfrm>
        </p:spPr>
        <p:txBody>
          <a:bodyPr/>
          <a:lstStyle/>
          <a:p>
            <a:pPr eaLnBrk="1" hangingPunct="1"/>
            <a:r>
              <a:rPr lang="en-US" altLang="en-US" sz="2400" dirty="0"/>
              <a:t>It is entirely possible that an individual not infected with HIV has antibodies which may give a positive result in the HIV ELISA</a:t>
            </a:r>
          </a:p>
          <a:p>
            <a:pPr eaLnBrk="1" hangingPunct="1"/>
            <a:r>
              <a:rPr lang="en-US" altLang="en-US" sz="2400" dirty="0">
                <a:solidFill>
                  <a:schemeClr val="accent6">
                    <a:lumMod val="50000"/>
                  </a:schemeClr>
                </a:solidFill>
              </a:rPr>
              <a:t>This is called a false positive.</a:t>
            </a:r>
          </a:p>
          <a:p>
            <a:pPr eaLnBrk="1" hangingPunct="1"/>
            <a:r>
              <a:rPr lang="en-US" altLang="en-US" sz="2400" dirty="0"/>
              <a:t>One reason for this is that people (especially women who have had multiple pregnancies) may possess antibodies directed </a:t>
            </a:r>
            <a:r>
              <a:rPr lang="en-US" altLang="en-US" sz="2400" dirty="0">
                <a:solidFill>
                  <a:srgbClr val="C00000"/>
                </a:solidFill>
              </a:rPr>
              <a:t>against human leukocyte antigens (HLA) which are present on the host cells used to propagate HIV. </a:t>
            </a:r>
          </a:p>
        </p:txBody>
      </p:sp>
    </p:spTree>
    <p:extLst>
      <p:ext uri="{BB962C8B-B14F-4D97-AF65-F5344CB8AC3E}">
        <p14:creationId xmlns:p14="http://schemas.microsoft.com/office/powerpoint/2010/main" val="2202189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295939" name="Content Placeholder 2"/>
          <p:cNvSpPr>
            <a:spLocks noGrp="1"/>
          </p:cNvSpPr>
          <p:nvPr>
            <p:ph idx="1"/>
          </p:nvPr>
        </p:nvSpPr>
        <p:spPr>
          <a:xfrm>
            <a:off x="2209800" y="2209800"/>
            <a:ext cx="8077200" cy="3810000"/>
          </a:xfrm>
        </p:spPr>
        <p:txBody>
          <a:bodyPr/>
          <a:lstStyle/>
          <a:p>
            <a:pPr eaLnBrk="1" hangingPunct="1"/>
            <a:r>
              <a:rPr lang="en-US" altLang="en-US" sz="2400"/>
              <a:t>As HIV buds from the surface of the host cell, it incorporates some of the host cell HLA into its envelope. False negatives can occur during the window between infection and an antibody response to the virus (seroconversion)</a:t>
            </a:r>
          </a:p>
          <a:p>
            <a:pPr eaLnBrk="1" hangingPunct="1"/>
            <a:endParaRPr lang="en-US" altLang="en-US" sz="2400"/>
          </a:p>
        </p:txBody>
      </p:sp>
      <p:pic>
        <p:nvPicPr>
          <p:cNvPr id="295940" name="Picture 3" descr="http://www.biology.arizona.edu/IMMUNOLOGY/activities/elisa/graphics/elisa_well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165600"/>
            <a:ext cx="62484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9950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p:cNvSpPr>
            <a:spLocks noGrp="1"/>
          </p:cNvSpPr>
          <p:nvPr>
            <p:ph type="title"/>
          </p:nvPr>
        </p:nvSpPr>
        <p:spPr>
          <a:xfrm>
            <a:off x="2389189" y="927101"/>
            <a:ext cx="6345237" cy="709613"/>
          </a:xfrm>
        </p:spPr>
        <p:txBody>
          <a:bodyPr/>
          <a:lstStyle/>
          <a:p>
            <a:pPr eaLnBrk="1" hangingPunct="1"/>
            <a:endParaRPr lang="en-US" altLang="en-US" smtClean="0"/>
          </a:p>
        </p:txBody>
      </p:sp>
      <p:graphicFrame>
        <p:nvGraphicFramePr>
          <p:cNvPr id="4" name="Content Placeholder 3"/>
          <p:cNvGraphicFramePr>
            <a:graphicFrameLocks noGrp="1"/>
          </p:cNvGraphicFramePr>
          <p:nvPr>
            <p:ph idx="1"/>
          </p:nvPr>
        </p:nvGraphicFramePr>
        <p:xfrm>
          <a:off x="2362200" y="2236789"/>
          <a:ext cx="7526338" cy="1584325"/>
        </p:xfrm>
        <a:graphic>
          <a:graphicData uri="http://schemas.openxmlformats.org/drawingml/2006/table">
            <a:tbl>
              <a:tblPr firstRow="1" bandRow="1">
                <a:tableStyleId>{5C22544A-7EE6-4342-B048-85BDC9FD1C3A}</a:tableStyleId>
              </a:tblPr>
              <a:tblGrid>
                <a:gridCol w="1398846"/>
                <a:gridCol w="1420842"/>
                <a:gridCol w="990701"/>
                <a:gridCol w="990701"/>
                <a:gridCol w="1219324"/>
                <a:gridCol w="1219324"/>
                <a:gridCol w="286600"/>
              </a:tblGrid>
              <a:tr h="1218609">
                <a:tc>
                  <a:txBody>
                    <a:bodyPr/>
                    <a:lstStyle/>
                    <a:p>
                      <a:r>
                        <a:rPr lang="en-US" sz="1800" dirty="0" smtClean="0"/>
                        <a:t>Positive Control</a:t>
                      </a:r>
                      <a:endParaRPr lang="en-US" sz="1800" dirty="0"/>
                    </a:p>
                  </a:txBody>
                  <a:tcPr marL="91449" marR="91449" marT="45698" marB="45698"/>
                </a:tc>
                <a:tc>
                  <a:txBody>
                    <a:bodyPr/>
                    <a:lstStyle/>
                    <a:p>
                      <a:r>
                        <a:rPr lang="en-US" sz="1800" dirty="0" smtClean="0"/>
                        <a:t>Negative Control</a:t>
                      </a:r>
                      <a:endParaRPr lang="en-US" sz="1800" dirty="0"/>
                    </a:p>
                  </a:txBody>
                  <a:tcPr marL="91449" marR="91449" marT="45698" marB="45698"/>
                </a:tc>
                <a:tc>
                  <a:txBody>
                    <a:bodyPr/>
                    <a:lstStyle/>
                    <a:p>
                      <a:r>
                        <a:rPr lang="en-US" sz="1800" dirty="0" smtClean="0"/>
                        <a:t>Patient A</a:t>
                      </a:r>
                      <a:endParaRPr lang="en-US" sz="1800" dirty="0"/>
                    </a:p>
                  </a:txBody>
                  <a:tcPr marL="91449" marR="91449" marT="45698" marB="45698"/>
                </a:tc>
                <a:tc>
                  <a:txBody>
                    <a:bodyPr/>
                    <a:lstStyle/>
                    <a:p>
                      <a:r>
                        <a:rPr lang="en-US" sz="1800" dirty="0" smtClean="0"/>
                        <a:t>Patient B</a:t>
                      </a:r>
                      <a:endParaRPr lang="en-US" sz="1800" dirty="0"/>
                    </a:p>
                  </a:txBody>
                  <a:tcPr marL="91449" marR="91449" marT="45698" marB="45698"/>
                </a:tc>
                <a:tc>
                  <a:txBody>
                    <a:bodyPr/>
                    <a:lstStyle/>
                    <a:p>
                      <a:r>
                        <a:rPr lang="en-US" sz="1800" dirty="0" smtClean="0"/>
                        <a:t>Patient C</a:t>
                      </a:r>
                      <a:endParaRPr lang="en-US" sz="1800" dirty="0"/>
                    </a:p>
                  </a:txBody>
                  <a:tcPr marL="91449" marR="91449" marT="45698" marB="45698"/>
                </a:tc>
                <a:tc>
                  <a:txBody>
                    <a:bodyPr/>
                    <a:lstStyle/>
                    <a:p>
                      <a:r>
                        <a:rPr lang="en-US" sz="1800" dirty="0" smtClean="0"/>
                        <a:t>Assay Control</a:t>
                      </a:r>
                      <a:endParaRPr lang="en-US" sz="1800" dirty="0"/>
                    </a:p>
                  </a:txBody>
                  <a:tcPr marL="91449" marR="91449" marT="45698" marB="45698"/>
                </a:tc>
                <a:tc>
                  <a:txBody>
                    <a:bodyPr/>
                    <a:lstStyle/>
                    <a:p>
                      <a:endParaRPr lang="en-US" sz="1800" dirty="0"/>
                    </a:p>
                  </a:txBody>
                  <a:tcPr marL="91449" marR="91449" marT="45698" marB="45698"/>
                </a:tc>
              </a:tr>
              <a:tr h="365716">
                <a:tc>
                  <a:txBody>
                    <a:bodyPr/>
                    <a:lstStyle/>
                    <a:p>
                      <a:r>
                        <a:rPr lang="en-US" sz="1800" dirty="0" smtClean="0"/>
                        <a:t>1.685</a:t>
                      </a:r>
                      <a:endParaRPr lang="en-US" sz="1800" dirty="0"/>
                    </a:p>
                  </a:txBody>
                  <a:tcPr marL="91449" marR="91449" marT="45698" marB="45698"/>
                </a:tc>
                <a:tc>
                  <a:txBody>
                    <a:bodyPr/>
                    <a:lstStyle/>
                    <a:p>
                      <a:r>
                        <a:rPr lang="en-US" sz="1800" dirty="0" smtClean="0"/>
                        <a:t>0.153</a:t>
                      </a:r>
                      <a:endParaRPr lang="en-US" sz="1800" dirty="0"/>
                    </a:p>
                  </a:txBody>
                  <a:tcPr marL="91449" marR="91449" marT="45698" marB="45698"/>
                </a:tc>
                <a:tc>
                  <a:txBody>
                    <a:bodyPr/>
                    <a:lstStyle/>
                    <a:p>
                      <a:r>
                        <a:rPr lang="en-US" sz="1800" dirty="0" smtClean="0"/>
                        <a:t>0.055</a:t>
                      </a:r>
                      <a:endParaRPr lang="en-US" sz="1800" dirty="0"/>
                    </a:p>
                  </a:txBody>
                  <a:tcPr marL="91449" marR="91449" marT="45698" marB="45698"/>
                </a:tc>
                <a:tc>
                  <a:txBody>
                    <a:bodyPr/>
                    <a:lstStyle/>
                    <a:p>
                      <a:r>
                        <a:rPr lang="en-US" sz="1800" dirty="0" smtClean="0"/>
                        <a:t>0.412</a:t>
                      </a:r>
                      <a:endParaRPr lang="en-US" sz="1800" dirty="0"/>
                    </a:p>
                  </a:txBody>
                  <a:tcPr marL="91449" marR="91449" marT="45698" marB="45698"/>
                </a:tc>
                <a:tc>
                  <a:txBody>
                    <a:bodyPr/>
                    <a:lstStyle/>
                    <a:p>
                      <a:r>
                        <a:rPr lang="en-US" sz="1800" dirty="0" smtClean="0"/>
                        <a:t>1.999</a:t>
                      </a:r>
                      <a:endParaRPr lang="en-US" sz="1800" dirty="0"/>
                    </a:p>
                  </a:txBody>
                  <a:tcPr marL="91449" marR="91449" marT="45698" marB="45698"/>
                </a:tc>
                <a:tc>
                  <a:txBody>
                    <a:bodyPr/>
                    <a:lstStyle/>
                    <a:p>
                      <a:r>
                        <a:rPr lang="en-US" sz="1800" dirty="0" smtClean="0"/>
                        <a:t>0.123</a:t>
                      </a:r>
                      <a:endParaRPr lang="en-US" sz="1800" dirty="0"/>
                    </a:p>
                  </a:txBody>
                  <a:tcPr marL="91449" marR="91449" marT="45698" marB="45698"/>
                </a:tc>
                <a:tc>
                  <a:txBody>
                    <a:bodyPr/>
                    <a:lstStyle/>
                    <a:p>
                      <a:endParaRPr lang="en-US" sz="1800" dirty="0"/>
                    </a:p>
                  </a:txBody>
                  <a:tcPr marL="91449" marR="91449" marT="45698" marB="45698"/>
                </a:tc>
              </a:tr>
            </a:tbl>
          </a:graphicData>
        </a:graphic>
      </p:graphicFrame>
      <p:pic>
        <p:nvPicPr>
          <p:cNvPr id="298013" name="Picture 4" descr="http://www.biology.arizona.edu/IMMUNOLOGY/activities/elisa/graphics/elisa_well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121150"/>
            <a:ext cx="65532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86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3"/>
          <p:cNvSpPr>
            <a:spLocks noGrp="1" noChangeArrowheads="1"/>
          </p:cNvSpPr>
          <p:nvPr>
            <p:ph idx="1"/>
          </p:nvPr>
        </p:nvSpPr>
        <p:spPr>
          <a:xfrm>
            <a:off x="2387600" y="2489200"/>
            <a:ext cx="7747000" cy="3530600"/>
          </a:xfrm>
        </p:spPr>
        <p:txBody>
          <a:bodyPr/>
          <a:lstStyle/>
          <a:p>
            <a:pPr eaLnBrk="1" hangingPunct="1"/>
            <a:r>
              <a:rPr lang="en-US" altLang="en-US" sz="2400" dirty="0"/>
              <a:t>Phenol red from yellow to red.</a:t>
            </a:r>
          </a:p>
          <a:p>
            <a:pPr eaLnBrk="1" hangingPunct="1"/>
            <a:r>
              <a:rPr lang="en-US" altLang="en-US" sz="2400" dirty="0"/>
              <a:t>Phenolphthalein from </a:t>
            </a:r>
            <a:r>
              <a:rPr lang="en-US" altLang="en-US" sz="2400" dirty="0" err="1"/>
              <a:t>colourless</a:t>
            </a:r>
            <a:r>
              <a:rPr lang="en-US" altLang="en-US" sz="2400" dirty="0"/>
              <a:t> to pink</a:t>
            </a:r>
          </a:p>
          <a:p>
            <a:pPr eaLnBrk="1" hangingPunct="1"/>
            <a:r>
              <a:rPr lang="en-US" altLang="en-US" sz="2400" dirty="0"/>
              <a:t>Bromothymol Blue from green grass to yellow</a:t>
            </a:r>
          </a:p>
          <a:p>
            <a:pPr eaLnBrk="1" hangingPunct="1"/>
            <a:endParaRPr lang="en-US" altLang="en-US" sz="2400" dirty="0"/>
          </a:p>
          <a:p>
            <a:pPr eaLnBrk="1" hangingPunct="1"/>
            <a:r>
              <a:rPr lang="en-US" altLang="en-US" sz="2400" dirty="0">
                <a:hlinkClick r:id="rId3"/>
              </a:rPr>
              <a:t>https://www.micro.iastate.edu/video/microbiology-007-carbohydrate-fermentation-test</a:t>
            </a:r>
            <a:endParaRPr lang="en-US" altLang="en-US" sz="2400" dirty="0"/>
          </a:p>
          <a:p>
            <a:pPr eaLnBrk="1" hangingPunct="1"/>
            <a:endParaRPr lang="en-US" altLang="en-US" sz="2400" dirty="0"/>
          </a:p>
        </p:txBody>
      </p:sp>
    </p:spTree>
    <p:extLst>
      <p:ext uri="{BB962C8B-B14F-4D97-AF65-F5344CB8AC3E}">
        <p14:creationId xmlns:p14="http://schemas.microsoft.com/office/powerpoint/2010/main" val="2482745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Content Placeholder 2"/>
          <p:cNvSpPr>
            <a:spLocks noGrp="1"/>
          </p:cNvSpPr>
          <p:nvPr>
            <p:ph idx="1"/>
          </p:nvPr>
        </p:nvSpPr>
        <p:spPr>
          <a:xfrm>
            <a:off x="1905000" y="2057400"/>
            <a:ext cx="8610600" cy="4419600"/>
          </a:xfrm>
        </p:spPr>
        <p:txBody>
          <a:bodyPr/>
          <a:lstStyle/>
          <a:p>
            <a:pPr eaLnBrk="1" hangingPunct="1"/>
            <a:r>
              <a:rPr lang="en-US" altLang="en-US" sz="2400" dirty="0"/>
              <a:t>Above is ELISA data from three patients. Numbers are expressed as optical density at 450 nm. The cutoff value indicating a positive result is 0.500</a:t>
            </a:r>
          </a:p>
          <a:p>
            <a:pPr eaLnBrk="1" hangingPunct="1"/>
            <a:r>
              <a:rPr lang="en-US" altLang="en-US" sz="2400" dirty="0"/>
              <a:t>Optical densities of 0.300 to 0.499 are indeterminate and need to be retested</a:t>
            </a:r>
          </a:p>
          <a:p>
            <a:pPr eaLnBrk="1" hangingPunct="1"/>
            <a:r>
              <a:rPr lang="en-US" altLang="en-US" sz="2400" dirty="0"/>
              <a:t>Values below 0.300 are considered to be negative</a:t>
            </a:r>
          </a:p>
          <a:p>
            <a:pPr eaLnBrk="1" hangingPunct="1"/>
            <a:r>
              <a:rPr lang="en-US" altLang="en-US" sz="2400" dirty="0"/>
              <a:t>In most cases, a patient will be retested if the serum gives a positive result.</a:t>
            </a:r>
          </a:p>
          <a:p>
            <a:pPr eaLnBrk="1" hangingPunct="1"/>
            <a:r>
              <a:rPr lang="en-US" altLang="en-US" sz="2400" u="sng" dirty="0">
                <a:solidFill>
                  <a:srgbClr val="00B050"/>
                </a:solidFill>
              </a:rPr>
              <a:t>If the ELISA retests are positive, the patient will then be retested by western blotting analysis. </a:t>
            </a:r>
          </a:p>
          <a:p>
            <a:pPr eaLnBrk="1" hangingPunct="1"/>
            <a:endParaRPr lang="en-US" altLang="en-US" sz="2400" dirty="0"/>
          </a:p>
        </p:txBody>
      </p:sp>
    </p:spTree>
    <p:extLst>
      <p:ext uri="{BB962C8B-B14F-4D97-AF65-F5344CB8AC3E}">
        <p14:creationId xmlns:p14="http://schemas.microsoft.com/office/powerpoint/2010/main" val="25564766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a:xfrm>
            <a:off x="2389189" y="927101"/>
            <a:ext cx="6345237" cy="709613"/>
          </a:xfrm>
        </p:spPr>
        <p:txBody>
          <a:bodyPr/>
          <a:lstStyle/>
          <a:p>
            <a:pPr eaLnBrk="1" hangingPunct="1"/>
            <a:r>
              <a:rPr lang="en-US" altLang="en-US" smtClean="0"/>
              <a:t>Western Blot</a:t>
            </a:r>
          </a:p>
        </p:txBody>
      </p:sp>
      <p:sp>
        <p:nvSpPr>
          <p:cNvPr id="280579" name="Content Placeholder 2"/>
          <p:cNvSpPr>
            <a:spLocks noGrp="1"/>
          </p:cNvSpPr>
          <p:nvPr>
            <p:ph idx="1"/>
          </p:nvPr>
        </p:nvSpPr>
        <p:spPr>
          <a:xfrm>
            <a:off x="1981200" y="2209800"/>
            <a:ext cx="8534400" cy="4267200"/>
          </a:xfrm>
        </p:spPr>
        <p:txBody>
          <a:bodyPr rtlCol="0">
            <a:noAutofit/>
          </a:bodyPr>
          <a:lstStyle/>
          <a:p>
            <a:pPr eaLnBrk="1" fontAlgn="auto" hangingPunct="1">
              <a:spcAft>
                <a:spcPts val="0"/>
              </a:spcAft>
              <a:buFont typeface="Wingdings 3" charset="2"/>
              <a:buChar char=""/>
              <a:defRPr/>
            </a:pPr>
            <a:r>
              <a:rPr lang="en-US" altLang="en-US" sz="2400" dirty="0">
                <a:solidFill>
                  <a:schemeClr val="tx1">
                    <a:lumMod val="75000"/>
                    <a:lumOff val="25000"/>
                  </a:schemeClr>
                </a:solidFill>
              </a:rPr>
              <a:t>Western blot is a method used in detecting a specific protein in a given sample of tissue homogenate or extract</a:t>
            </a:r>
          </a:p>
          <a:p>
            <a:pPr eaLnBrk="1" fontAlgn="auto" hangingPunct="1">
              <a:spcAft>
                <a:spcPts val="0"/>
              </a:spcAft>
              <a:buFont typeface="Wingdings 3" charset="2"/>
              <a:buChar char=""/>
              <a:defRPr/>
            </a:pPr>
            <a:r>
              <a:rPr lang="en-US" altLang="en-US" sz="2400" dirty="0">
                <a:solidFill>
                  <a:schemeClr val="tx1">
                    <a:lumMod val="75000"/>
                    <a:lumOff val="25000"/>
                  </a:schemeClr>
                </a:solidFill>
              </a:rPr>
              <a:t>It uses gel electrophoresis to separate native or denatured proteins by the length of the polypeptide (denaturing conditions) or by the 3-D structure of the protein (native/ non-denaturing conditions)</a:t>
            </a:r>
          </a:p>
          <a:p>
            <a:pPr eaLnBrk="1" fontAlgn="auto" hangingPunct="1">
              <a:spcAft>
                <a:spcPts val="0"/>
              </a:spcAft>
              <a:buFont typeface="Wingdings 3" charset="2"/>
              <a:buChar char=""/>
              <a:defRPr/>
            </a:pPr>
            <a:r>
              <a:rPr lang="en-US" altLang="en-US" sz="2400" dirty="0">
                <a:solidFill>
                  <a:schemeClr val="tx1">
                    <a:lumMod val="75000"/>
                    <a:lumOff val="25000"/>
                  </a:schemeClr>
                </a:solidFill>
              </a:rPr>
              <a:t>Gel electrophoresis is a technique used for the separation of DNA, RNA, or protein molecules using an electric current applied to a gel matrix.</a:t>
            </a: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p:txBody>
      </p:sp>
    </p:spTree>
    <p:extLst>
      <p:ext uri="{BB962C8B-B14F-4D97-AF65-F5344CB8AC3E}">
        <p14:creationId xmlns:p14="http://schemas.microsoft.com/office/powerpoint/2010/main" val="2684050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Content Placeholder 2"/>
          <p:cNvSpPr>
            <a:spLocks noGrp="1"/>
          </p:cNvSpPr>
          <p:nvPr>
            <p:ph idx="1"/>
          </p:nvPr>
        </p:nvSpPr>
        <p:spPr>
          <a:xfrm>
            <a:off x="1752600" y="2057400"/>
            <a:ext cx="8915400" cy="5486400"/>
          </a:xfrm>
        </p:spPr>
        <p:txBody>
          <a:bodyPr/>
          <a:lstStyle/>
          <a:p>
            <a:pPr eaLnBrk="1" hangingPunct="1"/>
            <a:r>
              <a:rPr lang="en-US" altLang="en-US" sz="2400" dirty="0">
                <a:solidFill>
                  <a:srgbClr val="FF0000"/>
                </a:solidFill>
              </a:rPr>
              <a:t>The proteins are then transferred to a membrane (typically nitrocellulose</a:t>
            </a:r>
            <a:r>
              <a:rPr lang="en-US" altLang="en-US" sz="2400" u="sng" dirty="0"/>
              <a:t>)</a:t>
            </a:r>
            <a:endParaRPr lang="en-US" altLang="en-US" sz="2400" dirty="0"/>
          </a:p>
          <a:p>
            <a:pPr eaLnBrk="1" hangingPunct="1"/>
            <a:r>
              <a:rPr lang="en-US" altLang="en-US" sz="2400" dirty="0"/>
              <a:t>where they are probed (detected) using antibodies specific to the target protein</a:t>
            </a:r>
          </a:p>
          <a:p>
            <a:pPr eaLnBrk="1" hangingPunct="1"/>
            <a:r>
              <a:rPr lang="en-US" altLang="en-US" sz="2400" dirty="0"/>
              <a:t>Now many companies specialize in providing antibodies (both monoclonal and polyclonal antibodies) against many thousands of different proteins.</a:t>
            </a:r>
          </a:p>
          <a:p>
            <a:pPr eaLnBrk="1" hangingPunct="1"/>
            <a:endParaRPr lang="en-US" altLang="en-US" sz="2400" dirty="0"/>
          </a:p>
          <a:p>
            <a:pPr eaLnBrk="1" hangingPunct="1"/>
            <a:endParaRPr lang="en-US" altLang="en-US" dirty="0" smtClean="0"/>
          </a:p>
        </p:txBody>
      </p:sp>
    </p:spTree>
    <p:extLst>
      <p:ext uri="{BB962C8B-B14F-4D97-AF65-F5344CB8AC3E}">
        <p14:creationId xmlns:p14="http://schemas.microsoft.com/office/powerpoint/2010/main" val="23701348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306179" name="Content Placeholder 2"/>
          <p:cNvSpPr>
            <a:spLocks noGrp="1"/>
          </p:cNvSpPr>
          <p:nvPr>
            <p:ph idx="1"/>
          </p:nvPr>
        </p:nvSpPr>
        <p:spPr>
          <a:xfrm>
            <a:off x="1981200" y="2286000"/>
            <a:ext cx="8305800" cy="3733800"/>
          </a:xfrm>
        </p:spPr>
        <p:txBody>
          <a:bodyPr/>
          <a:lstStyle/>
          <a:p>
            <a:pPr eaLnBrk="1" hangingPunct="1"/>
            <a:r>
              <a:rPr lang="en-US" altLang="en-US" sz="2400"/>
              <a:t>Previously large animals (e.g. sheep, goat - lots of serum) had to be immunised with the target protein twice (secondary immune response generates high affinity antibodies)</a:t>
            </a:r>
          </a:p>
          <a:p>
            <a:pPr eaLnBrk="1" hangingPunct="1"/>
            <a:r>
              <a:rPr lang="en-US" altLang="en-US" sz="2400"/>
              <a:t>Then either serum could be purified and used (polyclonal antibodies)</a:t>
            </a:r>
          </a:p>
          <a:p>
            <a:pPr eaLnBrk="1" hangingPunct="1"/>
            <a:endParaRPr lang="en-US" altLang="en-US" sz="2400"/>
          </a:p>
        </p:txBody>
      </p:sp>
    </p:spTree>
    <p:extLst>
      <p:ext uri="{BB962C8B-B14F-4D97-AF65-F5344CB8AC3E}">
        <p14:creationId xmlns:p14="http://schemas.microsoft.com/office/powerpoint/2010/main" val="2331323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Content Placeholder 2"/>
          <p:cNvSpPr>
            <a:spLocks noGrp="1"/>
          </p:cNvSpPr>
          <p:nvPr>
            <p:ph idx="1"/>
          </p:nvPr>
        </p:nvSpPr>
        <p:spPr>
          <a:xfrm>
            <a:off x="1981200" y="2133601"/>
            <a:ext cx="8534400" cy="3997325"/>
          </a:xfrm>
        </p:spPr>
        <p:txBody>
          <a:bodyPr/>
          <a:lstStyle/>
          <a:p>
            <a:pPr eaLnBrk="1" hangingPunct="1">
              <a:lnSpc>
                <a:spcPct val="80000"/>
              </a:lnSpc>
            </a:pPr>
            <a:r>
              <a:rPr lang="en-US" altLang="en-US" sz="2400" dirty="0">
                <a:solidFill>
                  <a:srgbClr val="FF0000"/>
                </a:solidFill>
              </a:rPr>
              <a:t>Bacterial proteins in the patients serum are separated by a process called electrophoresis</a:t>
            </a:r>
          </a:p>
          <a:p>
            <a:pPr eaLnBrk="1" hangingPunct="1">
              <a:lnSpc>
                <a:spcPct val="80000"/>
              </a:lnSpc>
            </a:pPr>
            <a:r>
              <a:rPr lang="en-US" altLang="en-US" sz="2400" dirty="0"/>
              <a:t>Proteins are then transferred to a filter by blotting.</a:t>
            </a:r>
          </a:p>
          <a:p>
            <a:pPr eaLnBrk="1" hangingPunct="1">
              <a:lnSpc>
                <a:spcPct val="80000"/>
              </a:lnSpc>
            </a:pPr>
            <a:r>
              <a:rPr lang="en-US" altLang="en-US" sz="2400" dirty="0"/>
              <a:t>Antibodies tagged with a dye are washed over the filter</a:t>
            </a:r>
          </a:p>
          <a:p>
            <a:pPr eaLnBrk="1" hangingPunct="1">
              <a:lnSpc>
                <a:spcPct val="80000"/>
              </a:lnSpc>
            </a:pPr>
            <a:r>
              <a:rPr lang="en-US" altLang="en-US" sz="2400" u="sng" dirty="0"/>
              <a:t>If the specific antigen (in this case the microbe proteins) is present in the serum, the antibodies will combine with it and will be visible as a </a:t>
            </a:r>
            <a:r>
              <a:rPr lang="en-US" altLang="en-US" sz="2400" u="sng" dirty="0" err="1"/>
              <a:t>coloured</a:t>
            </a:r>
            <a:r>
              <a:rPr lang="en-US" altLang="en-US" sz="2400" u="sng" dirty="0"/>
              <a:t> band on the filter</a:t>
            </a:r>
          </a:p>
          <a:p>
            <a:pPr eaLnBrk="1" hangingPunct="1">
              <a:lnSpc>
                <a:spcPct val="80000"/>
              </a:lnSpc>
            </a:pPr>
            <a:endParaRPr lang="en-US" altLang="en-US" sz="2400" dirty="0"/>
          </a:p>
          <a:p>
            <a:pPr eaLnBrk="1" hangingPunct="1">
              <a:lnSpc>
                <a:spcPct val="80000"/>
              </a:lnSpc>
            </a:pPr>
            <a:endParaRPr lang="en-US" altLang="en-US" sz="2400" dirty="0"/>
          </a:p>
        </p:txBody>
      </p:sp>
      <p:pic>
        <p:nvPicPr>
          <p:cNvPr id="307203" name="Content Placeholder 3" descr="http://upload.wikimedia.org/wikipedia/commons/7/7f/Western_Blot.p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712076" y="4953001"/>
            <a:ext cx="25749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161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309251" name="Content Placeholder 2"/>
          <p:cNvSpPr>
            <a:spLocks noGrp="1"/>
          </p:cNvSpPr>
          <p:nvPr>
            <p:ph idx="1"/>
          </p:nvPr>
        </p:nvSpPr>
        <p:spPr>
          <a:xfrm>
            <a:off x="2209800" y="2286000"/>
            <a:ext cx="8153400" cy="4191000"/>
          </a:xfrm>
        </p:spPr>
        <p:txBody>
          <a:bodyPr/>
          <a:lstStyle/>
          <a:p>
            <a:pPr eaLnBrk="1" hangingPunct="1"/>
            <a:r>
              <a:rPr lang="en-US" altLang="en-US" sz="2400" dirty="0"/>
              <a:t>The method originated from the laboratory of George Stark at Stanford. </a:t>
            </a:r>
          </a:p>
          <a:p>
            <a:pPr eaLnBrk="1" hangingPunct="1"/>
            <a:r>
              <a:rPr lang="en-US" altLang="en-US" sz="2400" dirty="0"/>
              <a:t>The name </a:t>
            </a:r>
            <a:r>
              <a:rPr lang="en-US" altLang="en-US" sz="2400" b="1" dirty="0"/>
              <a:t>western blot</a:t>
            </a:r>
            <a:r>
              <a:rPr lang="en-US" altLang="en-US" sz="2400" dirty="0"/>
              <a:t> was given to the technique by W. Neal Burnette and is a play on the name</a:t>
            </a:r>
          </a:p>
          <a:p>
            <a:pPr eaLnBrk="1" hangingPunct="1"/>
            <a:r>
              <a:rPr lang="en-US" altLang="en-US" sz="2400" b="1" dirty="0"/>
              <a:t>Southern blot</a:t>
            </a:r>
            <a:r>
              <a:rPr lang="en-US" altLang="en-US" sz="2400" dirty="0"/>
              <a:t>, a technique for </a:t>
            </a:r>
            <a:r>
              <a:rPr lang="en-US" altLang="en-US" sz="2400" dirty="0">
                <a:solidFill>
                  <a:srgbClr val="FF0000"/>
                </a:solidFill>
              </a:rPr>
              <a:t>DNA</a:t>
            </a:r>
            <a:r>
              <a:rPr lang="en-US" altLang="en-US" sz="2400" dirty="0"/>
              <a:t> detection developed earlier by Edwin Southern. </a:t>
            </a:r>
          </a:p>
          <a:p>
            <a:pPr eaLnBrk="1" hangingPunct="1"/>
            <a:r>
              <a:rPr lang="en-US" altLang="en-US" sz="2400" u="sng" dirty="0"/>
              <a:t>Detection of RNA is termed </a:t>
            </a:r>
            <a:r>
              <a:rPr lang="en-US" altLang="en-US" sz="2400" b="1" dirty="0"/>
              <a:t>northern blotting</a:t>
            </a:r>
          </a:p>
        </p:txBody>
      </p:sp>
    </p:spTree>
    <p:extLst>
      <p:ext uri="{BB962C8B-B14F-4D97-AF65-F5344CB8AC3E}">
        <p14:creationId xmlns:p14="http://schemas.microsoft.com/office/powerpoint/2010/main" val="1260469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2389189" y="927101"/>
            <a:ext cx="6345237" cy="709613"/>
          </a:xfrm>
        </p:spPr>
        <p:txBody>
          <a:bodyPr/>
          <a:lstStyle/>
          <a:p>
            <a:pPr eaLnBrk="1" hangingPunct="1"/>
            <a:r>
              <a:rPr lang="en-US" altLang="en-US" sz="2800" b="1">
                <a:latin typeface="Verdana" panose="020B0604030504040204" pitchFamily="34" charset="0"/>
              </a:rPr>
              <a:t>Phage typing</a:t>
            </a:r>
            <a:r>
              <a:rPr lang="en-US" altLang="en-US" sz="2800">
                <a:latin typeface="Verdana" panose="020B0604030504040204" pitchFamily="34" charset="0"/>
              </a:rPr>
              <a:t/>
            </a:r>
            <a:br>
              <a:rPr lang="en-US" altLang="en-US" sz="2800">
                <a:latin typeface="Verdana" panose="020B0604030504040204" pitchFamily="34" charset="0"/>
              </a:rPr>
            </a:br>
            <a:endParaRPr lang="en-US" altLang="en-US" sz="2800">
              <a:latin typeface="Verdana" panose="020B0604030504040204" pitchFamily="34" charset="0"/>
            </a:endParaRPr>
          </a:p>
        </p:txBody>
      </p:sp>
      <p:sp>
        <p:nvSpPr>
          <p:cNvPr id="311299" name="Rectangle 3"/>
          <p:cNvSpPr>
            <a:spLocks noGrp="1" noChangeArrowheads="1"/>
          </p:cNvSpPr>
          <p:nvPr>
            <p:ph idx="1"/>
          </p:nvPr>
        </p:nvSpPr>
        <p:spPr>
          <a:xfrm>
            <a:off x="1746913" y="2286000"/>
            <a:ext cx="8915400" cy="5029200"/>
          </a:xfrm>
        </p:spPr>
        <p:txBody>
          <a:bodyPr/>
          <a:lstStyle/>
          <a:p>
            <a:pPr eaLnBrk="1" hangingPunct="1">
              <a:lnSpc>
                <a:spcPct val="80000"/>
              </a:lnSpc>
            </a:pPr>
            <a:r>
              <a:rPr lang="en-US" altLang="en-US" sz="2400" dirty="0"/>
              <a:t>Bacteriophages are bacterial viruses that usually cause the breakdown or lysis of bacteria cells they infect. </a:t>
            </a:r>
          </a:p>
          <a:p>
            <a:pPr eaLnBrk="1" hangingPunct="1">
              <a:lnSpc>
                <a:spcPct val="80000"/>
              </a:lnSpc>
            </a:pPr>
            <a:r>
              <a:rPr lang="en-US" altLang="en-US" sz="2400" dirty="0"/>
              <a:t>They are used in looking for similarities amongst organisms and is therefore </a:t>
            </a:r>
            <a:r>
              <a:rPr lang="en-US" altLang="en-US" sz="2400" dirty="0">
                <a:solidFill>
                  <a:srgbClr val="FF0000"/>
                </a:solidFill>
              </a:rPr>
              <a:t>useful in tracing disease outbreak sources. </a:t>
            </a:r>
          </a:p>
          <a:p>
            <a:pPr eaLnBrk="1" hangingPunct="1">
              <a:lnSpc>
                <a:spcPct val="80000"/>
              </a:lnSpc>
            </a:pPr>
            <a:r>
              <a:rPr lang="en-US" altLang="en-US" sz="2400" dirty="0"/>
              <a:t>Phage typing is highly specialized as they usually infect only members of a particular species, or even particular strains within a species. </a:t>
            </a:r>
          </a:p>
          <a:p>
            <a:pPr eaLnBrk="1" hangingPunct="1">
              <a:lnSpc>
                <a:spcPct val="80000"/>
              </a:lnSpc>
            </a:pPr>
            <a:r>
              <a:rPr lang="en-US" altLang="en-US" sz="2400" dirty="0"/>
              <a:t>Flood a agar plate with the bacterial culture or suspension. </a:t>
            </a:r>
          </a:p>
        </p:txBody>
      </p:sp>
    </p:spTree>
    <p:extLst>
      <p:ext uri="{BB962C8B-B14F-4D97-AF65-F5344CB8AC3E}">
        <p14:creationId xmlns:p14="http://schemas.microsoft.com/office/powerpoint/2010/main" val="61062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3"/>
          <p:cNvSpPr>
            <a:spLocks noGrp="1" noChangeArrowheads="1"/>
          </p:cNvSpPr>
          <p:nvPr>
            <p:ph idx="1"/>
          </p:nvPr>
        </p:nvSpPr>
        <p:spPr>
          <a:xfrm>
            <a:off x="1752600" y="2209800"/>
            <a:ext cx="8610600" cy="4191000"/>
          </a:xfrm>
        </p:spPr>
        <p:txBody>
          <a:bodyPr/>
          <a:lstStyle/>
          <a:p>
            <a:pPr eaLnBrk="1" hangingPunct="1">
              <a:lnSpc>
                <a:spcPct val="80000"/>
              </a:lnSpc>
            </a:pPr>
            <a:r>
              <a:rPr lang="en-US" altLang="en-US" sz="2400"/>
              <a:t>Drops of each different phage type to be used in the test is then placed on the bacteria. </a:t>
            </a:r>
          </a:p>
          <a:p>
            <a:pPr eaLnBrk="1" hangingPunct="1">
              <a:lnSpc>
                <a:spcPct val="80000"/>
              </a:lnSpc>
            </a:pPr>
            <a:r>
              <a:rPr lang="en-US" altLang="en-US" sz="2400"/>
              <a:t>Whenever the phage are able to infect and lyse the bacteria cells, clearings in the bacteria growth called plagues appear. </a:t>
            </a:r>
          </a:p>
          <a:p>
            <a:pPr eaLnBrk="1" hangingPunct="1"/>
            <a:r>
              <a:rPr lang="en-US" altLang="en-US" sz="2400"/>
              <a:t>Such a test might show that the bacteria isolated from a surgical wound have the same pattern of phage sensitivity as those isolated from the operating surgeon or surgical nurses. This establishes that the surgeon or nurse might be the source of infection</a:t>
            </a:r>
          </a:p>
        </p:txBody>
      </p:sp>
    </p:spTree>
    <p:extLst>
      <p:ext uri="{BB962C8B-B14F-4D97-AF65-F5344CB8AC3E}">
        <p14:creationId xmlns:p14="http://schemas.microsoft.com/office/powerpoint/2010/main" val="26116166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2389189" y="927101"/>
            <a:ext cx="6345237" cy="709613"/>
          </a:xfrm>
        </p:spPr>
        <p:txBody>
          <a:bodyPr/>
          <a:lstStyle/>
          <a:p>
            <a:pPr eaLnBrk="1" hangingPunct="1"/>
            <a:r>
              <a:rPr lang="en-US" altLang="en-US" sz="2800" b="1">
                <a:latin typeface="Verdana" panose="020B0604030504040204" pitchFamily="34" charset="0"/>
              </a:rPr>
              <a:t>BACTERIA CLASSIFICATION</a:t>
            </a:r>
          </a:p>
        </p:txBody>
      </p:sp>
      <p:sp>
        <p:nvSpPr>
          <p:cNvPr id="315395" name="Rectangle 3"/>
          <p:cNvSpPr>
            <a:spLocks noGrp="1" noChangeArrowheads="1"/>
          </p:cNvSpPr>
          <p:nvPr>
            <p:ph idx="1"/>
          </p:nvPr>
        </p:nvSpPr>
        <p:spPr>
          <a:xfrm>
            <a:off x="1905000" y="2133600"/>
            <a:ext cx="8458200" cy="4038600"/>
          </a:xfrm>
        </p:spPr>
        <p:txBody>
          <a:bodyPr/>
          <a:lstStyle/>
          <a:p>
            <a:pPr eaLnBrk="1" hangingPunct="1"/>
            <a:r>
              <a:rPr lang="en-US" altLang="en-US" sz="2400"/>
              <a:t>Systematic arrangement of organisms into some system of reference</a:t>
            </a:r>
          </a:p>
          <a:p>
            <a:pPr eaLnBrk="1" hangingPunct="1"/>
            <a:r>
              <a:rPr lang="en-US" altLang="en-US" sz="2400"/>
              <a:t>i.e. groups or categories - taxa based on their distinguishing characteristics or features or based on their similarities </a:t>
            </a:r>
          </a:p>
          <a:p>
            <a:pPr eaLnBrk="1" hangingPunct="1"/>
            <a:r>
              <a:rPr lang="en-US" altLang="en-US" sz="2400"/>
              <a:t>There are several difficulties with the classification of bacteria for example because</a:t>
            </a:r>
          </a:p>
        </p:txBody>
      </p:sp>
    </p:spTree>
    <p:extLst>
      <p:ext uri="{BB962C8B-B14F-4D97-AF65-F5344CB8AC3E}">
        <p14:creationId xmlns:p14="http://schemas.microsoft.com/office/powerpoint/2010/main" val="2875043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294915" name="Content Placeholder 2"/>
          <p:cNvSpPr>
            <a:spLocks noGrp="1"/>
          </p:cNvSpPr>
          <p:nvPr>
            <p:ph idx="1"/>
          </p:nvPr>
        </p:nvSpPr>
        <p:spPr>
          <a:xfrm>
            <a:off x="1905000" y="2209800"/>
            <a:ext cx="8534400" cy="4343400"/>
          </a:xfrm>
        </p:spPr>
        <p:txBody>
          <a:bodyPr rtlCol="0">
            <a:noAutofit/>
          </a:bodyPr>
          <a:lstStyle/>
          <a:p>
            <a:pPr eaLnBrk="1" fontAlgn="auto" hangingPunct="1">
              <a:spcAft>
                <a:spcPts val="0"/>
              </a:spcAft>
              <a:buFont typeface="Wingdings 3" charset="2"/>
              <a:buChar char=""/>
              <a:defRPr/>
            </a:pPr>
            <a:r>
              <a:rPr lang="en-US" altLang="en-US" sz="2400" dirty="0">
                <a:solidFill>
                  <a:schemeClr val="tx1">
                    <a:lumMod val="75000"/>
                    <a:lumOff val="25000"/>
                  </a:schemeClr>
                </a:solidFill>
              </a:rPr>
              <a:t>There are no natural species boundaries because multiplication is asexual</a:t>
            </a:r>
          </a:p>
          <a:p>
            <a:pPr marL="342900" lvl="1" indent="-342900" eaLnBrk="1" fontAlgn="auto" hangingPunct="1">
              <a:spcAft>
                <a:spcPts val="0"/>
              </a:spcAft>
              <a:buClr>
                <a:schemeClr val="bg2"/>
              </a:buClr>
              <a:buFont typeface="Wingdings" panose="05000000000000000000" pitchFamily="2" charset="2"/>
              <a:buChar char="p"/>
              <a:defRPr/>
            </a:pPr>
            <a:r>
              <a:rPr lang="en-US" altLang="en-US" sz="2400" dirty="0">
                <a:solidFill>
                  <a:schemeClr val="tx1">
                    <a:lumMod val="75000"/>
                    <a:lumOff val="25000"/>
                  </a:schemeClr>
                </a:solidFill>
              </a:rPr>
              <a:t>We can only depend on theory to learn about evolutionary and phylogenetic history of a species.</a:t>
            </a:r>
          </a:p>
          <a:p>
            <a:pPr marL="342900" lvl="1" indent="-342900" eaLnBrk="1" fontAlgn="auto" hangingPunct="1">
              <a:spcAft>
                <a:spcPts val="0"/>
              </a:spcAft>
              <a:buClr>
                <a:schemeClr val="bg2"/>
              </a:buClr>
              <a:buFont typeface="Wingdings" panose="05000000000000000000" pitchFamily="2" charset="2"/>
              <a:buChar char="p"/>
              <a:defRPr/>
            </a:pPr>
            <a:r>
              <a:rPr lang="en-US" altLang="en-US" sz="2400" dirty="0">
                <a:solidFill>
                  <a:schemeClr val="tx1">
                    <a:lumMod val="75000"/>
                    <a:lumOff val="25000"/>
                  </a:schemeClr>
                </a:solidFill>
              </a:rPr>
              <a:t>Bacteria left no fossil evidence and therefore their evolution is a mere speculation</a:t>
            </a:r>
          </a:p>
          <a:p>
            <a:pPr marL="342900" lvl="1" indent="-342900" eaLnBrk="1" fontAlgn="auto" hangingPunct="1">
              <a:spcAft>
                <a:spcPts val="0"/>
              </a:spcAft>
              <a:buClr>
                <a:schemeClr val="bg2"/>
              </a:buClr>
              <a:buFont typeface="Wingdings" panose="05000000000000000000" pitchFamily="2" charset="2"/>
              <a:buChar char="p"/>
              <a:defRPr/>
            </a:pPr>
            <a:r>
              <a:rPr lang="en-US" altLang="en-US" sz="2400" dirty="0">
                <a:solidFill>
                  <a:schemeClr val="tx1">
                    <a:lumMod val="75000"/>
                    <a:lumOff val="25000"/>
                  </a:schemeClr>
                </a:solidFill>
              </a:rPr>
              <a:t>many characteristics of microbes are subject to change</a:t>
            </a:r>
          </a:p>
          <a:p>
            <a:pPr marL="342900" lvl="1" indent="-342900" eaLnBrk="1" fontAlgn="auto" hangingPunct="1">
              <a:spcAft>
                <a:spcPts val="0"/>
              </a:spcAft>
              <a:buClr>
                <a:schemeClr val="bg2"/>
              </a:buClr>
              <a:buFont typeface="Wingdings" panose="05000000000000000000" pitchFamily="2" charset="2"/>
              <a:buChar char="p"/>
              <a:defRPr/>
            </a:pPr>
            <a:endParaRPr lang="en-US" altLang="en-US" sz="2400" dirty="0">
              <a:solidFill>
                <a:schemeClr val="tx1">
                  <a:lumMod val="75000"/>
                  <a:lumOff val="25000"/>
                </a:schemeClr>
              </a:solidFill>
            </a:endParaRPr>
          </a:p>
          <a:p>
            <a:pPr marL="342900" lvl="1" indent="-342900" eaLnBrk="1" fontAlgn="auto" hangingPunct="1">
              <a:spcAft>
                <a:spcPts val="0"/>
              </a:spcAft>
              <a:buClr>
                <a:schemeClr val="bg2"/>
              </a:buClr>
              <a:buFont typeface="Wingdings" panose="05000000000000000000" pitchFamily="2" charset="2"/>
              <a:buChar char="p"/>
              <a:defRPr/>
            </a:pPr>
            <a:endParaRPr lang="en-US" altLang="en-US" sz="2400" dirty="0">
              <a:solidFill>
                <a:schemeClr val="tx1">
                  <a:lumMod val="75000"/>
                  <a:lumOff val="25000"/>
                </a:schemeClr>
              </a:solidFill>
            </a:endParaRP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a:p>
            <a:pPr eaLnBrk="1" fontAlgn="auto" hangingPunct="1">
              <a:spcAft>
                <a:spcPts val="0"/>
              </a:spcAft>
              <a:buFont typeface="Wingdings 3" charset="2"/>
              <a:buChar char=""/>
              <a:defRPr/>
            </a:pPr>
            <a:endParaRPr lang="en-US" altLang="en-US" sz="2400" dirty="0">
              <a:solidFill>
                <a:schemeClr val="tx1">
                  <a:lumMod val="75000"/>
                  <a:lumOff val="25000"/>
                </a:schemeClr>
              </a:solidFill>
            </a:endParaRPr>
          </a:p>
        </p:txBody>
      </p:sp>
    </p:spTree>
    <p:extLst>
      <p:ext uri="{BB962C8B-B14F-4D97-AF65-F5344CB8AC3E}">
        <p14:creationId xmlns:p14="http://schemas.microsoft.com/office/powerpoint/2010/main" val="531846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00201" y="2133600"/>
            <a:ext cx="3686119" cy="4534722"/>
          </a:xfrm>
          <a:prstGeom prst="rect">
            <a:avLst/>
          </a:prstGeom>
        </p:spPr>
      </p:pic>
      <p:pic>
        <p:nvPicPr>
          <p:cNvPr id="5" name="Picture 4"/>
          <p:cNvPicPr>
            <a:picLocks noChangeAspect="1"/>
          </p:cNvPicPr>
          <p:nvPr/>
        </p:nvPicPr>
        <p:blipFill>
          <a:blip r:embed="rId3"/>
          <a:stretch>
            <a:fillRect/>
          </a:stretch>
        </p:blipFill>
        <p:spPr>
          <a:xfrm>
            <a:off x="5420057" y="1981200"/>
            <a:ext cx="5283200" cy="4572000"/>
          </a:xfrm>
          <a:prstGeom prst="rect">
            <a:avLst/>
          </a:prstGeom>
        </p:spPr>
      </p:pic>
    </p:spTree>
    <p:extLst>
      <p:ext uri="{BB962C8B-B14F-4D97-AF65-F5344CB8AC3E}">
        <p14:creationId xmlns:p14="http://schemas.microsoft.com/office/powerpoint/2010/main" val="309570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3"/>
          <p:cNvSpPr>
            <a:spLocks noGrp="1" noChangeArrowheads="1"/>
          </p:cNvSpPr>
          <p:nvPr>
            <p:ph idx="1"/>
          </p:nvPr>
        </p:nvSpPr>
        <p:spPr>
          <a:xfrm>
            <a:off x="1828800" y="2133600"/>
            <a:ext cx="8839200" cy="4572000"/>
          </a:xfrm>
        </p:spPr>
        <p:txBody>
          <a:bodyPr/>
          <a:lstStyle/>
          <a:p>
            <a:pPr marL="533400" indent="-533400" eaLnBrk="1" hangingPunct="1"/>
            <a:r>
              <a:rPr lang="en-US" altLang="en-US" sz="2400"/>
              <a:t>This explains why many bacterial classification systems have depended on descriptive keys for identification of an organism.</a:t>
            </a:r>
          </a:p>
          <a:p>
            <a:pPr marL="533400" indent="-533400" eaLnBrk="1" hangingPunct="1"/>
            <a:r>
              <a:rPr lang="en-US" altLang="en-US" sz="2400"/>
              <a:t>When new organisms are encountered references are made to sample cultures kept at collection centres</a:t>
            </a:r>
          </a:p>
          <a:p>
            <a:pPr marL="533400" indent="-533400" eaLnBrk="1" hangingPunct="1"/>
            <a:r>
              <a:rPr lang="en-US" altLang="en-US" sz="2400"/>
              <a:t>e.g. American Type Culture Collection (ATCC),</a:t>
            </a:r>
          </a:p>
          <a:p>
            <a:pPr marL="533400" indent="-533400" eaLnBrk="1" hangingPunct="1"/>
            <a:r>
              <a:rPr lang="en-US" altLang="en-US" sz="2400"/>
              <a:t>International Collection of Phyto-pathogenic bacteria</a:t>
            </a:r>
          </a:p>
          <a:p>
            <a:pPr marL="533400" indent="-533400" eaLnBrk="1" hangingPunct="1"/>
            <a:r>
              <a:rPr lang="en-US" altLang="en-US" sz="2400"/>
              <a:t>Again some microbes may have the distinctive features of others</a:t>
            </a:r>
          </a:p>
          <a:p>
            <a:pPr marL="533400" indent="-533400" eaLnBrk="1" hangingPunct="1"/>
            <a:endParaRPr lang="en-US" altLang="en-US" sz="2400"/>
          </a:p>
          <a:p>
            <a:pPr marL="533400" indent="-533400" eaLnBrk="1" hangingPunct="1"/>
            <a:endParaRPr lang="en-US" altLang="en-US" smtClean="0"/>
          </a:p>
        </p:txBody>
      </p:sp>
    </p:spTree>
    <p:extLst>
      <p:ext uri="{BB962C8B-B14F-4D97-AF65-F5344CB8AC3E}">
        <p14:creationId xmlns:p14="http://schemas.microsoft.com/office/powerpoint/2010/main" val="39442119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321539" name="Content Placeholder 2"/>
          <p:cNvSpPr>
            <a:spLocks noGrp="1"/>
          </p:cNvSpPr>
          <p:nvPr>
            <p:ph idx="1"/>
          </p:nvPr>
        </p:nvSpPr>
        <p:spPr>
          <a:xfrm>
            <a:off x="2057400" y="2489200"/>
            <a:ext cx="7696200" cy="3530600"/>
          </a:xfrm>
        </p:spPr>
        <p:txBody>
          <a:bodyPr/>
          <a:lstStyle/>
          <a:p>
            <a:pPr eaLnBrk="1" hangingPunct="1"/>
            <a:r>
              <a:rPr lang="en-US" altLang="en-US" sz="2400"/>
              <a:t>Research ‘s manipulation of genetic constitution of bacteria for research activities and other commercial ventures</a:t>
            </a:r>
          </a:p>
          <a:p>
            <a:pPr eaLnBrk="1" hangingPunct="1"/>
            <a:endParaRPr lang="en-US" altLang="en-US" sz="2400"/>
          </a:p>
        </p:txBody>
      </p:sp>
    </p:spTree>
    <p:extLst>
      <p:ext uri="{BB962C8B-B14F-4D97-AF65-F5344CB8AC3E}">
        <p14:creationId xmlns:p14="http://schemas.microsoft.com/office/powerpoint/2010/main" val="1221221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2389189" y="927101"/>
            <a:ext cx="6345237" cy="709613"/>
          </a:xfrm>
        </p:spPr>
        <p:txBody>
          <a:bodyPr/>
          <a:lstStyle/>
          <a:p>
            <a:pPr eaLnBrk="1" hangingPunct="1"/>
            <a:r>
              <a:rPr lang="en-US" altLang="en-US" b="1" smtClean="0"/>
              <a:t>What is the way out?</a:t>
            </a:r>
          </a:p>
        </p:txBody>
      </p:sp>
      <p:sp>
        <p:nvSpPr>
          <p:cNvPr id="322563" name="Rectangle 3"/>
          <p:cNvSpPr>
            <a:spLocks noGrp="1" noChangeArrowheads="1"/>
          </p:cNvSpPr>
          <p:nvPr>
            <p:ph idx="1"/>
          </p:nvPr>
        </p:nvSpPr>
        <p:spPr>
          <a:xfrm>
            <a:off x="1752601" y="2286000"/>
            <a:ext cx="8588375" cy="4191000"/>
          </a:xfrm>
        </p:spPr>
        <p:txBody>
          <a:bodyPr/>
          <a:lstStyle/>
          <a:p>
            <a:pPr marL="533400" indent="-533400" eaLnBrk="1" hangingPunct="1">
              <a:lnSpc>
                <a:spcPct val="90000"/>
              </a:lnSpc>
            </a:pPr>
            <a:r>
              <a:rPr lang="en-US" altLang="en-US" sz="2400"/>
              <a:t>To rely on qualitative characteristics which has produced a more stable classification systems</a:t>
            </a:r>
          </a:p>
          <a:p>
            <a:pPr marL="533400" indent="-533400" eaLnBrk="1" hangingPunct="1">
              <a:lnSpc>
                <a:spcPct val="90000"/>
              </a:lnSpc>
            </a:pPr>
            <a:r>
              <a:rPr lang="en-US" altLang="en-US" sz="2400"/>
              <a:t>e.g. form, motility, oxygen requirement</a:t>
            </a:r>
          </a:p>
          <a:p>
            <a:pPr marL="533400" indent="-533400" eaLnBrk="1" hangingPunct="1">
              <a:lnSpc>
                <a:spcPct val="90000"/>
              </a:lnSpc>
            </a:pPr>
            <a:r>
              <a:rPr lang="en-US" altLang="en-US" sz="2400"/>
              <a:t>These are less subject to change unlike the quantitative characteristics like size, rate of growth, pigment intensity etc. </a:t>
            </a:r>
          </a:p>
          <a:p>
            <a:pPr marL="533400" indent="-533400" eaLnBrk="1" hangingPunct="1">
              <a:lnSpc>
                <a:spcPct val="90000"/>
              </a:lnSpc>
            </a:pPr>
            <a:r>
              <a:rPr lang="en-US" altLang="en-US" sz="2400"/>
              <a:t> </a:t>
            </a:r>
          </a:p>
        </p:txBody>
      </p:sp>
    </p:spTree>
    <p:extLst>
      <p:ext uri="{BB962C8B-B14F-4D97-AF65-F5344CB8AC3E}">
        <p14:creationId xmlns:p14="http://schemas.microsoft.com/office/powerpoint/2010/main" val="19628637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3"/>
          <p:cNvSpPr>
            <a:spLocks noGrp="1" noChangeArrowheads="1"/>
          </p:cNvSpPr>
          <p:nvPr>
            <p:ph idx="1"/>
          </p:nvPr>
        </p:nvSpPr>
        <p:spPr>
          <a:xfrm>
            <a:off x="1752600" y="2209800"/>
            <a:ext cx="9067800" cy="4648200"/>
          </a:xfrm>
        </p:spPr>
        <p:txBody>
          <a:bodyPr/>
          <a:lstStyle/>
          <a:p>
            <a:pPr marL="533400" indent="-533400" eaLnBrk="1" hangingPunct="1"/>
            <a:r>
              <a:rPr lang="en-US" altLang="en-US" sz="2400"/>
              <a:t>Microbiologists have cooperated in the use of standardized procedures, knowledge of characteristics that are variable, knowledge and appreciation of the general principles and problems of taxonomy.</a:t>
            </a:r>
          </a:p>
          <a:p>
            <a:pPr marL="533400" indent="-533400" eaLnBrk="1" hangingPunct="1"/>
            <a:r>
              <a:rPr lang="en-US" altLang="en-US" sz="2400" b="1"/>
              <a:t>Nomenclature</a:t>
            </a:r>
            <a:r>
              <a:rPr lang="en-US" altLang="en-US" sz="2400"/>
              <a:t> is the application of names both to the microbes themselves and also to the groups in which they are placed. </a:t>
            </a:r>
          </a:p>
          <a:p>
            <a:pPr marL="533400" indent="-533400" eaLnBrk="1" hangingPunct="1"/>
            <a:r>
              <a:rPr lang="en-US" altLang="en-US" sz="2400"/>
              <a:t>The name should be descriptive and binomial.</a:t>
            </a:r>
          </a:p>
        </p:txBody>
      </p:sp>
    </p:spTree>
    <p:extLst>
      <p:ext uri="{BB962C8B-B14F-4D97-AF65-F5344CB8AC3E}">
        <p14:creationId xmlns:p14="http://schemas.microsoft.com/office/powerpoint/2010/main" val="35544199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p:cNvSpPr>
            <a:spLocks noGrp="1"/>
          </p:cNvSpPr>
          <p:nvPr>
            <p:ph type="title"/>
          </p:nvPr>
        </p:nvSpPr>
        <p:spPr>
          <a:xfrm>
            <a:off x="2389189" y="927101"/>
            <a:ext cx="6345237" cy="709613"/>
          </a:xfrm>
        </p:spPr>
        <p:txBody>
          <a:bodyPr/>
          <a:lstStyle/>
          <a:p>
            <a:pPr eaLnBrk="1" hangingPunct="1"/>
            <a:endParaRPr lang="en-US" altLang="en-US" smtClean="0"/>
          </a:p>
        </p:txBody>
      </p:sp>
      <p:sp>
        <p:nvSpPr>
          <p:cNvPr id="3" name="Content Placeholder 2"/>
          <p:cNvSpPr>
            <a:spLocks noGrp="1"/>
          </p:cNvSpPr>
          <p:nvPr>
            <p:ph idx="1"/>
          </p:nvPr>
        </p:nvSpPr>
        <p:spPr>
          <a:xfrm>
            <a:off x="1981200" y="2133600"/>
            <a:ext cx="8382000" cy="4419600"/>
          </a:xfrm>
        </p:spPr>
        <p:txBody>
          <a:bodyPr/>
          <a:lstStyle/>
          <a:p>
            <a:pPr marL="533400" indent="-533400" eaLnBrk="1" hangingPunct="1">
              <a:defRPr/>
            </a:pPr>
            <a:r>
              <a:rPr lang="en-US" altLang="en-US" sz="2400" dirty="0"/>
              <a:t>The first name refers to the genus starting with an uppercase letter and the second name is the epithet of the first name</a:t>
            </a:r>
          </a:p>
          <a:p>
            <a:pPr marL="533400" indent="-533400" eaLnBrk="1" hangingPunct="1">
              <a:defRPr/>
            </a:pPr>
            <a:r>
              <a:rPr lang="en-US" altLang="en-US" sz="2400" dirty="0"/>
              <a:t>It may refer to the </a:t>
            </a:r>
            <a:r>
              <a:rPr lang="en-US" altLang="en-US" sz="2400" dirty="0" err="1"/>
              <a:t>colour</a:t>
            </a:r>
            <a:r>
              <a:rPr lang="en-US" altLang="en-US" sz="2400" dirty="0"/>
              <a:t>, origin or the disease. A name is either descriptive, </a:t>
            </a:r>
            <a:r>
              <a:rPr lang="en-US" altLang="en-US" sz="2400" dirty="0">
                <a:solidFill>
                  <a:srgbClr val="FF0000"/>
                </a:solidFill>
              </a:rPr>
              <a:t>Geographical or commemorative. </a:t>
            </a:r>
            <a:endParaRPr lang="en-US" altLang="en-US" sz="2400" b="1" dirty="0">
              <a:solidFill>
                <a:srgbClr val="FF0000"/>
              </a:solidFill>
            </a:endParaRPr>
          </a:p>
          <a:p>
            <a:pPr marL="533400" indent="-533400" eaLnBrk="1" hangingPunct="1">
              <a:defRPr/>
            </a:pPr>
            <a:r>
              <a:rPr lang="en-US" altLang="en-US" sz="2400" b="1" dirty="0"/>
              <a:t>Identification</a:t>
            </a:r>
            <a:r>
              <a:rPr lang="en-US" altLang="en-US" sz="2400" dirty="0"/>
              <a:t> is the recognition of microbes and involves marching microbes with those already known.</a:t>
            </a:r>
          </a:p>
          <a:p>
            <a:pPr eaLnBrk="1" hangingPunct="1">
              <a:defRPr/>
            </a:pPr>
            <a:endParaRPr lang="en-US" sz="2400" dirty="0"/>
          </a:p>
        </p:txBody>
      </p:sp>
    </p:spTree>
    <p:extLst>
      <p:ext uri="{BB962C8B-B14F-4D97-AF65-F5344CB8AC3E}">
        <p14:creationId xmlns:p14="http://schemas.microsoft.com/office/powerpoint/2010/main" val="4080624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1981200" y="838200"/>
            <a:ext cx="8229600" cy="808038"/>
          </a:xfrm>
        </p:spPr>
        <p:txBody>
          <a:bodyPr/>
          <a:lstStyle/>
          <a:p>
            <a:pPr eaLnBrk="1" hangingPunct="1"/>
            <a:r>
              <a:rPr lang="en-US" altLang="en-US" sz="2800" b="1"/>
              <a:t>DIFFERENT CLASSIFICATION SCHEMES</a:t>
            </a:r>
          </a:p>
        </p:txBody>
      </p:sp>
      <p:sp>
        <p:nvSpPr>
          <p:cNvPr id="327683" name="Rectangle 3"/>
          <p:cNvSpPr>
            <a:spLocks noGrp="1" noChangeArrowheads="1"/>
          </p:cNvSpPr>
          <p:nvPr>
            <p:ph idx="1"/>
          </p:nvPr>
        </p:nvSpPr>
        <p:spPr>
          <a:xfrm>
            <a:off x="1981200" y="2286000"/>
            <a:ext cx="8458200" cy="4343400"/>
          </a:xfrm>
        </p:spPr>
        <p:txBody>
          <a:bodyPr/>
          <a:lstStyle/>
          <a:p>
            <a:pPr eaLnBrk="1" hangingPunct="1"/>
            <a:r>
              <a:rPr lang="en-US" altLang="en-US" sz="2400"/>
              <a:t>A species is a group of cells that show a high degree of overall phenotypic similarity and that differ from related cell groups.</a:t>
            </a:r>
          </a:p>
          <a:p>
            <a:pPr eaLnBrk="1" hangingPunct="1"/>
            <a:r>
              <a:rPr lang="en-US" altLang="en-US" sz="2400"/>
              <a:t>The species concept in microbiology is often doubtful in bacteria.</a:t>
            </a:r>
          </a:p>
          <a:p>
            <a:pPr eaLnBrk="1" hangingPunct="1"/>
            <a:r>
              <a:rPr lang="en-US" altLang="en-US" sz="2400"/>
              <a:t>Theoretically it is a kind of bacteria with identical or near so individual cells. In reality however, mutant forms always exist in a given population even though they may sometimes be temporary.</a:t>
            </a:r>
          </a:p>
        </p:txBody>
      </p:sp>
    </p:spTree>
    <p:extLst>
      <p:ext uri="{BB962C8B-B14F-4D97-AF65-F5344CB8AC3E}">
        <p14:creationId xmlns:p14="http://schemas.microsoft.com/office/powerpoint/2010/main" val="27173954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2389189" y="927101"/>
            <a:ext cx="6345237" cy="709613"/>
          </a:xfrm>
        </p:spPr>
        <p:txBody>
          <a:bodyPr/>
          <a:lstStyle/>
          <a:p>
            <a:pPr eaLnBrk="1" hangingPunct="1"/>
            <a:r>
              <a:rPr lang="en-US" altLang="en-US" b="1" smtClean="0"/>
              <a:t>NATURE OF VIRUSES </a:t>
            </a:r>
          </a:p>
        </p:txBody>
      </p:sp>
      <p:sp>
        <p:nvSpPr>
          <p:cNvPr id="329731" name="Rectangle 3"/>
          <p:cNvSpPr>
            <a:spLocks noGrp="1" noChangeArrowheads="1"/>
          </p:cNvSpPr>
          <p:nvPr>
            <p:ph idx="1"/>
          </p:nvPr>
        </p:nvSpPr>
        <p:spPr>
          <a:xfrm>
            <a:off x="1676400" y="1981200"/>
            <a:ext cx="8991600" cy="4648200"/>
          </a:xfrm>
        </p:spPr>
        <p:txBody>
          <a:bodyPr/>
          <a:lstStyle/>
          <a:p>
            <a:pPr eaLnBrk="1" hangingPunct="1">
              <a:lnSpc>
                <a:spcPct val="90000"/>
              </a:lnSpc>
            </a:pPr>
            <a:r>
              <a:rPr lang="en-US" altLang="en-US" sz="2400" dirty="0"/>
              <a:t>Viruses are very small microorganisms that can only be seen with the electron microscope.</a:t>
            </a:r>
          </a:p>
          <a:p>
            <a:pPr eaLnBrk="1" hangingPunct="1">
              <a:lnSpc>
                <a:spcPct val="90000"/>
              </a:lnSpc>
            </a:pPr>
            <a:r>
              <a:rPr lang="en-US" altLang="en-US" sz="2400" dirty="0"/>
              <a:t>They are </a:t>
            </a:r>
            <a:r>
              <a:rPr lang="en-US" altLang="en-US" sz="2400" dirty="0" err="1"/>
              <a:t>acellular</a:t>
            </a:r>
            <a:r>
              <a:rPr lang="en-US" altLang="en-US" sz="2400" dirty="0"/>
              <a:t>. </a:t>
            </a:r>
          </a:p>
          <a:p>
            <a:pPr eaLnBrk="1" hangingPunct="1">
              <a:lnSpc>
                <a:spcPct val="90000"/>
              </a:lnSpc>
            </a:pPr>
            <a:r>
              <a:rPr lang="en-US" altLang="en-US" sz="2400" dirty="0">
                <a:solidFill>
                  <a:srgbClr val="00B050"/>
                </a:solidFill>
              </a:rPr>
              <a:t>Contain only a single type of nucleic acid, either DNA or RNA</a:t>
            </a:r>
          </a:p>
          <a:p>
            <a:pPr eaLnBrk="1" hangingPunct="1">
              <a:lnSpc>
                <a:spcPct val="90000"/>
              </a:lnSpc>
            </a:pPr>
            <a:r>
              <a:rPr lang="en-US" altLang="en-US" sz="2400" dirty="0"/>
              <a:t>Normal living cells all have DNA and RNA and therefore viruses can only reproduce by using the cellular material of other organisms</a:t>
            </a:r>
          </a:p>
          <a:p>
            <a:pPr eaLnBrk="1" hangingPunct="1">
              <a:lnSpc>
                <a:spcPct val="90000"/>
              </a:lnSpc>
            </a:pPr>
            <a:r>
              <a:rPr lang="en-US" altLang="en-US" sz="2400" dirty="0"/>
              <a:t>contain a protein coat (sometimes itself enclosed by an envelope of lipids, proteins and carbohydrates) that surrounds the nucleic acid</a:t>
            </a:r>
          </a:p>
          <a:p>
            <a:pPr eaLnBrk="1" hangingPunct="1">
              <a:lnSpc>
                <a:spcPct val="90000"/>
              </a:lnSpc>
            </a:pPr>
            <a:r>
              <a:rPr lang="en-US" altLang="en-US" sz="2400" dirty="0"/>
              <a:t>This protein coat structure is called CAPSID and often has antigenic specificity</a:t>
            </a:r>
          </a:p>
        </p:txBody>
      </p:sp>
    </p:spTree>
    <p:extLst>
      <p:ext uri="{BB962C8B-B14F-4D97-AF65-F5344CB8AC3E}">
        <p14:creationId xmlns:p14="http://schemas.microsoft.com/office/powerpoint/2010/main" val="6189112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idx="1"/>
          </p:nvPr>
        </p:nvSpPr>
        <p:spPr>
          <a:xfrm>
            <a:off x="1981200" y="2133600"/>
            <a:ext cx="8534400" cy="4343400"/>
          </a:xfrm>
        </p:spPr>
        <p:txBody>
          <a:bodyPr rtlCol="0">
            <a:normAutofit lnSpcReduction="10000"/>
          </a:bodyPr>
          <a:lstStyle/>
          <a:p>
            <a:pPr eaLnBrk="1" fontAlgn="auto" hangingPunct="1">
              <a:lnSpc>
                <a:spcPct val="90000"/>
              </a:lnSpc>
              <a:spcAft>
                <a:spcPts val="0"/>
              </a:spcAft>
              <a:buFont typeface="Wingdings 3" charset="2"/>
              <a:buChar char=""/>
              <a:defRPr/>
            </a:pPr>
            <a:r>
              <a:rPr lang="en-US" sz="2400" dirty="0" err="1">
                <a:solidFill>
                  <a:schemeClr val="tx1">
                    <a:lumMod val="75000"/>
                    <a:lumOff val="25000"/>
                  </a:schemeClr>
                </a:solidFill>
              </a:rPr>
              <a:t>Capsid</a:t>
            </a:r>
            <a:r>
              <a:rPr lang="en-US" sz="2400" dirty="0">
                <a:solidFill>
                  <a:schemeClr val="tx1">
                    <a:lumMod val="75000"/>
                    <a:lumOff val="25000"/>
                  </a:schemeClr>
                </a:solidFill>
              </a:rPr>
              <a:t> is made up of many structural units called </a:t>
            </a:r>
            <a:r>
              <a:rPr lang="en-US" sz="2400" u="sng" dirty="0">
                <a:solidFill>
                  <a:schemeClr val="tx1">
                    <a:lumMod val="75000"/>
                    <a:lumOff val="25000"/>
                  </a:schemeClr>
                </a:solidFill>
              </a:rPr>
              <a:t>CAPSOMERESS</a:t>
            </a:r>
          </a:p>
          <a:p>
            <a:pPr eaLnBrk="1" fontAlgn="auto" hangingPunct="1">
              <a:lnSpc>
                <a:spcPct val="90000"/>
              </a:lnSpc>
              <a:spcAft>
                <a:spcPts val="0"/>
              </a:spcAft>
              <a:buFont typeface="Wingdings 3" charset="2"/>
              <a:buChar char=""/>
              <a:defRPr/>
            </a:pPr>
            <a:r>
              <a:rPr lang="en-US" sz="2400" dirty="0">
                <a:solidFill>
                  <a:schemeClr val="tx1">
                    <a:lumMod val="75000"/>
                    <a:lumOff val="25000"/>
                  </a:schemeClr>
                </a:solidFill>
              </a:rPr>
              <a:t>The composition and numbers and forms of which vary with different kinds of viruses.</a:t>
            </a:r>
          </a:p>
          <a:p>
            <a:pPr eaLnBrk="1" fontAlgn="auto" hangingPunct="1">
              <a:lnSpc>
                <a:spcPct val="90000"/>
              </a:lnSpc>
              <a:spcAft>
                <a:spcPts val="0"/>
              </a:spcAft>
              <a:buFont typeface="Wingdings 3" charset="2"/>
              <a:buChar char=""/>
              <a:defRPr/>
            </a:pPr>
            <a:r>
              <a:rPr lang="en-US" sz="2400" dirty="0" err="1">
                <a:solidFill>
                  <a:srgbClr val="FF0000"/>
                </a:solidFill>
              </a:rPr>
              <a:t>capsid</a:t>
            </a:r>
            <a:r>
              <a:rPr lang="en-US" sz="2400" dirty="0">
                <a:solidFill>
                  <a:srgbClr val="FF0000"/>
                </a:solidFill>
              </a:rPr>
              <a:t> is physiologically inert</a:t>
            </a:r>
            <a:r>
              <a:rPr lang="en-US" sz="2400" dirty="0">
                <a:solidFill>
                  <a:schemeClr val="tx1">
                    <a:lumMod val="75000"/>
                    <a:lumOff val="25000"/>
                  </a:schemeClr>
                </a:solidFill>
              </a:rPr>
              <a:t>. </a:t>
            </a:r>
          </a:p>
          <a:p>
            <a:pPr marL="533400" indent="-533400" eaLnBrk="1" fontAlgn="auto" hangingPunct="1">
              <a:spcAft>
                <a:spcPts val="0"/>
              </a:spcAft>
              <a:buFont typeface="Wingdings 3" charset="2"/>
              <a:buChar char=""/>
              <a:defRPr/>
            </a:pPr>
            <a:r>
              <a:rPr lang="en-US" sz="2400" dirty="0">
                <a:solidFill>
                  <a:schemeClr val="tx1">
                    <a:lumMod val="75000"/>
                    <a:lumOff val="25000"/>
                  </a:schemeClr>
                </a:solidFill>
              </a:rPr>
              <a:t>Multiply inside living cells by using the synthesizing machinery of the cell</a:t>
            </a:r>
          </a:p>
          <a:p>
            <a:pPr marL="533400" indent="-533400" eaLnBrk="1" fontAlgn="auto" hangingPunct="1">
              <a:spcAft>
                <a:spcPts val="0"/>
              </a:spcAft>
              <a:buFont typeface="Wingdings 3" charset="2"/>
              <a:buChar char=""/>
              <a:defRPr/>
            </a:pPr>
            <a:r>
              <a:rPr lang="en-US" sz="2400" dirty="0">
                <a:solidFill>
                  <a:schemeClr val="tx1">
                    <a:lumMod val="75000"/>
                    <a:lumOff val="25000"/>
                  </a:schemeClr>
                </a:solidFill>
              </a:rPr>
              <a:t>They have a few or no enzymes for their own metabolism</a:t>
            </a:r>
          </a:p>
          <a:p>
            <a:pPr marL="533400" indent="-533400" eaLnBrk="1" fontAlgn="auto" hangingPunct="1">
              <a:spcAft>
                <a:spcPts val="0"/>
              </a:spcAft>
              <a:buFont typeface="Wingdings 3" charset="2"/>
              <a:buChar char=""/>
              <a:defRPr/>
            </a:pPr>
            <a:r>
              <a:rPr lang="en-US" sz="2400" dirty="0">
                <a:solidFill>
                  <a:schemeClr val="tx1">
                    <a:lumMod val="75000"/>
                    <a:lumOff val="25000"/>
                  </a:schemeClr>
                </a:solidFill>
              </a:rPr>
              <a:t>For example they lack the enzymes for protein synthesis and ATP generation. </a:t>
            </a:r>
          </a:p>
        </p:txBody>
      </p:sp>
    </p:spTree>
    <p:extLst>
      <p:ext uri="{BB962C8B-B14F-4D97-AF65-F5344CB8AC3E}">
        <p14:creationId xmlns:p14="http://schemas.microsoft.com/office/powerpoint/2010/main" val="1924807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p:cNvSpPr>
            <a:spLocks noGrp="1"/>
          </p:cNvSpPr>
          <p:nvPr>
            <p:ph type="title"/>
          </p:nvPr>
        </p:nvSpPr>
        <p:spPr>
          <a:xfrm>
            <a:off x="2389189" y="927101"/>
            <a:ext cx="6345237" cy="709613"/>
          </a:xfrm>
        </p:spPr>
        <p:txBody>
          <a:bodyPr/>
          <a:lstStyle/>
          <a:p>
            <a:pPr eaLnBrk="1" hangingPunct="1"/>
            <a:r>
              <a:rPr lang="en-US" altLang="en-US" smtClean="0"/>
              <a:t>Rabies virus</a:t>
            </a:r>
          </a:p>
        </p:txBody>
      </p:sp>
      <p:pic>
        <p:nvPicPr>
          <p:cNvPr id="333827" name="Content Placeholder 3" descr="rabies virus cross sec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95601" y="2514600"/>
            <a:ext cx="6069013" cy="3378200"/>
          </a:xfrm>
          <a:noFill/>
        </p:spPr>
      </p:pic>
    </p:spTree>
    <p:extLst>
      <p:ext uri="{BB962C8B-B14F-4D97-AF65-F5344CB8AC3E}">
        <p14:creationId xmlns:p14="http://schemas.microsoft.com/office/powerpoint/2010/main" val="886174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3"/>
          <p:cNvSpPr>
            <a:spLocks noGrp="1" noChangeArrowheads="1"/>
          </p:cNvSpPr>
          <p:nvPr>
            <p:ph idx="1"/>
          </p:nvPr>
        </p:nvSpPr>
        <p:spPr>
          <a:xfrm>
            <a:off x="1981200" y="2209800"/>
            <a:ext cx="8458200" cy="4495800"/>
          </a:xfrm>
        </p:spPr>
        <p:txBody>
          <a:bodyPr/>
          <a:lstStyle/>
          <a:p>
            <a:pPr marL="533400" indent="-533400" eaLnBrk="1" hangingPunct="1">
              <a:lnSpc>
                <a:spcPct val="90000"/>
              </a:lnSpc>
            </a:pPr>
            <a:r>
              <a:rPr lang="en-US" altLang="en-US" sz="2400" dirty="0"/>
              <a:t>Viruses are most difficult to handle in medical science, WHY?</a:t>
            </a:r>
          </a:p>
          <a:p>
            <a:pPr marL="533400" indent="-533400" eaLnBrk="1" hangingPunct="1">
              <a:lnSpc>
                <a:spcPct val="90000"/>
              </a:lnSpc>
            </a:pPr>
            <a:r>
              <a:rPr lang="en-US" altLang="en-US" sz="2400" dirty="0">
                <a:solidFill>
                  <a:srgbClr val="FF0000"/>
                </a:solidFill>
              </a:rPr>
              <a:t>because most drugs that would interfere with viral multiplication would also interfere with the functioning of the host cell and hence are too toxic for clinical use</a:t>
            </a:r>
          </a:p>
          <a:p>
            <a:pPr marL="533400" indent="-533400" eaLnBrk="1" hangingPunct="1">
              <a:lnSpc>
                <a:spcPct val="90000"/>
              </a:lnSpc>
            </a:pPr>
            <a:r>
              <a:rPr lang="en-US" altLang="en-US" sz="2400" dirty="0"/>
              <a:t>However, the presence of lipids in the coverings of some viruses makes these viruses sensitive to disinfection (outside the host cell)</a:t>
            </a:r>
          </a:p>
          <a:p>
            <a:pPr marL="533400" indent="-533400" eaLnBrk="1" hangingPunct="1">
              <a:lnSpc>
                <a:spcPct val="90000"/>
              </a:lnSpc>
            </a:pPr>
            <a:r>
              <a:rPr lang="en-US" altLang="en-US" sz="2400" dirty="0"/>
              <a:t>For example, a 1:10 dilution of household chlorine bleach can inactivate HIV (the AIDS virus, which is in the genus Lentivirus) outside the body. </a:t>
            </a:r>
          </a:p>
        </p:txBody>
      </p:sp>
    </p:spTree>
    <p:extLst>
      <p:ext uri="{BB962C8B-B14F-4D97-AF65-F5344CB8AC3E}">
        <p14:creationId xmlns:p14="http://schemas.microsoft.com/office/powerpoint/2010/main" val="165772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Hydrogen Sulphide</a:t>
            </a:r>
          </a:p>
        </p:txBody>
      </p:sp>
      <p:sp>
        <p:nvSpPr>
          <p:cNvPr id="3" name="Content Placeholder 2"/>
          <p:cNvSpPr>
            <a:spLocks noGrp="1"/>
          </p:cNvSpPr>
          <p:nvPr>
            <p:ph idx="1"/>
          </p:nvPr>
        </p:nvSpPr>
        <p:spPr>
          <a:xfrm>
            <a:off x="1981200" y="2057400"/>
            <a:ext cx="8382000" cy="4648200"/>
          </a:xfrm>
        </p:spPr>
        <p:txBody>
          <a:bodyPr/>
          <a:lstStyle/>
          <a:p>
            <a:r>
              <a:rPr lang="en-US" sz="2400" dirty="0"/>
              <a:t>This test determines whether the microbe reduces sulfur-containing compounds to sulfides during the process of metabolism</a:t>
            </a:r>
          </a:p>
          <a:p>
            <a:r>
              <a:rPr lang="en-US" sz="2400" dirty="0"/>
              <a:t>If sulfide is produced, it combines with iron compounds to produce </a:t>
            </a:r>
            <a:r>
              <a:rPr lang="en-US" sz="2400" dirty="0" err="1"/>
              <a:t>FeS</a:t>
            </a:r>
            <a:r>
              <a:rPr lang="en-US" sz="2400" dirty="0"/>
              <a:t>, a black precipitate.</a:t>
            </a:r>
          </a:p>
          <a:p>
            <a:endParaRPr lang="en-US" sz="2400" dirty="0"/>
          </a:p>
          <a:p>
            <a:r>
              <a:rPr lang="en-US" sz="2400" dirty="0"/>
              <a:t> E.g. </a:t>
            </a:r>
            <a:r>
              <a:rPr lang="en-US" sz="2400" i="1" dirty="0"/>
              <a:t>Salmonella </a:t>
            </a:r>
            <a:r>
              <a:rPr lang="en-US" sz="2400" i="1" dirty="0" err="1"/>
              <a:t>paratyphi</a:t>
            </a:r>
            <a:r>
              <a:rPr lang="en-US" sz="2400" i="1" dirty="0"/>
              <a:t> B </a:t>
            </a:r>
            <a:r>
              <a:rPr lang="en-US" sz="2400" dirty="0"/>
              <a:t>causes gastroenteritis but the </a:t>
            </a:r>
            <a:r>
              <a:rPr lang="en-US" sz="2400" i="1" dirty="0"/>
              <a:t>S. </a:t>
            </a:r>
            <a:r>
              <a:rPr lang="en-US" sz="2400" i="1" dirty="0" err="1"/>
              <a:t>paratyphi</a:t>
            </a:r>
            <a:r>
              <a:rPr lang="en-US" sz="2400" dirty="0"/>
              <a:t> A doesn’t</a:t>
            </a:r>
          </a:p>
          <a:p>
            <a:r>
              <a:rPr lang="en-US" sz="2400" dirty="0"/>
              <a:t>The two can be differentiated by using the hydrogen </a:t>
            </a:r>
            <a:r>
              <a:rPr lang="en-US" sz="2400" dirty="0" err="1"/>
              <a:t>sulphide</a:t>
            </a:r>
            <a:r>
              <a:rPr lang="en-US" sz="2400" dirty="0"/>
              <a:t> test: </a:t>
            </a:r>
            <a:r>
              <a:rPr lang="en-US" sz="2400" i="1" dirty="0"/>
              <a:t>S. </a:t>
            </a:r>
            <a:r>
              <a:rPr lang="en-US" sz="2400" i="1" dirty="0" err="1"/>
              <a:t>paratyphi</a:t>
            </a:r>
            <a:r>
              <a:rPr lang="en-US" sz="2400" i="1" dirty="0"/>
              <a:t> </a:t>
            </a:r>
            <a:r>
              <a:rPr lang="en-US" sz="2400" dirty="0"/>
              <a:t>B produces H2S but the </a:t>
            </a:r>
            <a:r>
              <a:rPr lang="en-US" sz="2400" i="1" dirty="0" err="1"/>
              <a:t>paratyphi</a:t>
            </a:r>
            <a:r>
              <a:rPr lang="en-US" sz="2400" dirty="0"/>
              <a:t> A doesn’t. </a:t>
            </a:r>
          </a:p>
          <a:p>
            <a:endParaRPr lang="en-US" sz="2400" dirty="0"/>
          </a:p>
        </p:txBody>
      </p:sp>
    </p:spTree>
    <p:extLst>
      <p:ext uri="{BB962C8B-B14F-4D97-AF65-F5344CB8AC3E}">
        <p14:creationId xmlns:p14="http://schemas.microsoft.com/office/powerpoint/2010/main" val="1914635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3"/>
          <p:cNvSpPr>
            <a:spLocks noGrp="1" noChangeArrowheads="1"/>
          </p:cNvSpPr>
          <p:nvPr>
            <p:ph idx="1"/>
          </p:nvPr>
        </p:nvSpPr>
        <p:spPr>
          <a:xfrm>
            <a:off x="1981200" y="2209800"/>
            <a:ext cx="8229600" cy="4419600"/>
          </a:xfrm>
        </p:spPr>
        <p:txBody>
          <a:bodyPr/>
          <a:lstStyle/>
          <a:p>
            <a:pPr marL="533400" indent="-533400" eaLnBrk="1" hangingPunct="1">
              <a:lnSpc>
                <a:spcPct val="90000"/>
              </a:lnSpc>
            </a:pPr>
            <a:r>
              <a:rPr lang="en-US" altLang="en-US" sz="2400" dirty="0"/>
              <a:t>Viruses are about 20 – 14000 nm in length.</a:t>
            </a:r>
          </a:p>
          <a:p>
            <a:pPr marL="533400" indent="-533400" eaLnBrk="1" hangingPunct="1">
              <a:lnSpc>
                <a:spcPct val="90000"/>
              </a:lnSpc>
            </a:pPr>
            <a:r>
              <a:rPr lang="en-US" altLang="en-US" sz="2400" dirty="0">
                <a:solidFill>
                  <a:srgbClr val="002060"/>
                </a:solidFill>
              </a:rPr>
              <a:t>Animal viruses are enveloped </a:t>
            </a:r>
          </a:p>
          <a:p>
            <a:pPr marL="533400" indent="-533400" eaLnBrk="1" hangingPunct="1">
              <a:lnSpc>
                <a:spcPct val="90000"/>
              </a:lnSpc>
            </a:pPr>
            <a:r>
              <a:rPr lang="en-US" altLang="en-US" sz="2400" dirty="0">
                <a:solidFill>
                  <a:srgbClr val="002060"/>
                </a:solidFill>
              </a:rPr>
              <a:t>Plant and Bacteria viruses are non-enveloped</a:t>
            </a:r>
          </a:p>
          <a:p>
            <a:pPr marL="533400" indent="-533400" eaLnBrk="1" hangingPunct="1">
              <a:lnSpc>
                <a:spcPct val="90000"/>
              </a:lnSpc>
            </a:pPr>
            <a:r>
              <a:rPr lang="en-US" altLang="en-US" sz="2400" dirty="0"/>
              <a:t>The viral particle exhibit a great variety of shapes and sizes</a:t>
            </a:r>
          </a:p>
          <a:p>
            <a:pPr marL="533400" indent="-533400" eaLnBrk="1" hangingPunct="1">
              <a:lnSpc>
                <a:spcPct val="90000"/>
              </a:lnSpc>
            </a:pPr>
            <a:r>
              <a:rPr lang="en-US" altLang="en-US" sz="2400" dirty="0"/>
              <a:t>Some appear as rids which on careful examination prove to be helical e.g. influenza virus</a:t>
            </a:r>
          </a:p>
          <a:p>
            <a:pPr marL="533400" indent="-533400" eaLnBrk="1" hangingPunct="1">
              <a:lnSpc>
                <a:spcPct val="90000"/>
              </a:lnSpc>
            </a:pPr>
            <a:r>
              <a:rPr lang="en-US" altLang="en-US" sz="2400" dirty="0"/>
              <a:t>Spherical forms characteristic of polyhedral herpes virus</a:t>
            </a:r>
          </a:p>
        </p:txBody>
      </p:sp>
    </p:spTree>
    <p:extLst>
      <p:ext uri="{BB962C8B-B14F-4D97-AF65-F5344CB8AC3E}">
        <p14:creationId xmlns:p14="http://schemas.microsoft.com/office/powerpoint/2010/main" val="776760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133600"/>
            <a:ext cx="8610600" cy="4343400"/>
          </a:xfrm>
        </p:spPr>
        <p:txBody>
          <a:bodyPr/>
          <a:lstStyle/>
          <a:p>
            <a:r>
              <a:rPr lang="en-US" sz="2400" dirty="0"/>
              <a:t>A combination of helical and spherical forms i.e. a polyhedral head attached to a spherical tail, is common among phages</a:t>
            </a:r>
          </a:p>
          <a:p>
            <a:r>
              <a:rPr lang="en-US" sz="2400" dirty="0"/>
              <a:t>but is never found in animal or plant viruses. Usually all the nucleic acid material is in the head and the tail is only an organ of attachment. </a:t>
            </a:r>
          </a:p>
          <a:p>
            <a:endParaRPr lang="en-US" sz="2400" dirty="0"/>
          </a:p>
        </p:txBody>
      </p:sp>
    </p:spTree>
    <p:extLst>
      <p:ext uri="{BB962C8B-B14F-4D97-AF65-F5344CB8AC3E}">
        <p14:creationId xmlns:p14="http://schemas.microsoft.com/office/powerpoint/2010/main" val="186645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3"/>
          <p:cNvSpPr>
            <a:spLocks noGrp="1" noChangeArrowheads="1"/>
          </p:cNvSpPr>
          <p:nvPr>
            <p:ph idx="1"/>
          </p:nvPr>
        </p:nvSpPr>
        <p:spPr>
          <a:xfrm>
            <a:off x="1676400" y="2133600"/>
            <a:ext cx="8763000" cy="4572000"/>
          </a:xfrm>
        </p:spPr>
        <p:txBody>
          <a:bodyPr/>
          <a:lstStyle/>
          <a:p>
            <a:pPr eaLnBrk="1" hangingPunct="1">
              <a:lnSpc>
                <a:spcPct val="90000"/>
              </a:lnSpc>
            </a:pPr>
            <a:r>
              <a:rPr lang="en-US" altLang="en-US" sz="2400" dirty="0"/>
              <a:t>Viruses can infect a host of microorganism including inverts, verts, plants, </a:t>
            </a:r>
            <a:r>
              <a:rPr lang="en-US" altLang="en-US" sz="2400" dirty="0" err="1"/>
              <a:t>protists</a:t>
            </a:r>
            <a:r>
              <a:rPr lang="en-US" altLang="en-US" sz="2400" dirty="0"/>
              <a:t>, fungi and bacteria</a:t>
            </a:r>
          </a:p>
          <a:p>
            <a:pPr eaLnBrk="1" hangingPunct="1">
              <a:lnSpc>
                <a:spcPct val="90000"/>
              </a:lnSpc>
            </a:pPr>
            <a:r>
              <a:rPr lang="en-US" altLang="en-US" sz="2400" dirty="0">
                <a:solidFill>
                  <a:srgbClr val="00B050"/>
                </a:solidFill>
              </a:rPr>
              <a:t>Viruses that infect bacteria are called Bacteriophages or phages</a:t>
            </a:r>
          </a:p>
          <a:p>
            <a:pPr eaLnBrk="1" hangingPunct="1">
              <a:lnSpc>
                <a:spcPct val="90000"/>
              </a:lnSpc>
            </a:pPr>
            <a:r>
              <a:rPr lang="en-US" altLang="en-US" sz="2400" u="sng" dirty="0"/>
              <a:t>Viruses are all parasites</a:t>
            </a:r>
            <a:r>
              <a:rPr lang="en-US" altLang="en-US" sz="2400" dirty="0"/>
              <a:t>.</a:t>
            </a:r>
          </a:p>
          <a:p>
            <a:pPr eaLnBrk="1" hangingPunct="1">
              <a:lnSpc>
                <a:spcPct val="90000"/>
              </a:lnSpc>
            </a:pPr>
            <a:r>
              <a:rPr lang="en-US" altLang="en-US" sz="2400" dirty="0"/>
              <a:t>Many diseases of humans are known to be caused by viruses and are responsible for thousands of deaths</a:t>
            </a:r>
          </a:p>
          <a:p>
            <a:pPr eaLnBrk="1" hangingPunct="1">
              <a:lnSpc>
                <a:spcPct val="90000"/>
              </a:lnSpc>
            </a:pPr>
            <a:r>
              <a:rPr lang="en-US" altLang="en-US" sz="2400" dirty="0"/>
              <a:t>Viruses were previously endemic (low levels of infection in </a:t>
            </a:r>
            <a:r>
              <a:rPr lang="en-US" altLang="en-US" sz="2400" dirty="0" err="1"/>
              <a:t>localised</a:t>
            </a:r>
            <a:r>
              <a:rPr lang="en-US" altLang="en-US" sz="2400" dirty="0"/>
              <a:t> areas but have now crossed the species barrier </a:t>
            </a:r>
          </a:p>
          <a:p>
            <a:pPr eaLnBrk="1" hangingPunct="1">
              <a:lnSpc>
                <a:spcPct val="90000"/>
              </a:lnSpc>
            </a:pPr>
            <a:r>
              <a:rPr lang="en-US" altLang="en-US" sz="2400" dirty="0"/>
              <a:t>Polio was endemic but now a Pandemic (high levels of infection worldwide)</a:t>
            </a:r>
          </a:p>
        </p:txBody>
      </p:sp>
    </p:spTree>
    <p:extLst>
      <p:ext uri="{BB962C8B-B14F-4D97-AF65-F5344CB8AC3E}">
        <p14:creationId xmlns:p14="http://schemas.microsoft.com/office/powerpoint/2010/main" val="15531156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3"/>
          <p:cNvSpPr>
            <a:spLocks noGrp="1" noChangeArrowheads="1"/>
          </p:cNvSpPr>
          <p:nvPr>
            <p:ph idx="1"/>
          </p:nvPr>
        </p:nvSpPr>
        <p:spPr>
          <a:xfrm>
            <a:off x="1981200" y="2286000"/>
            <a:ext cx="8229600" cy="4267200"/>
          </a:xfrm>
        </p:spPr>
        <p:txBody>
          <a:bodyPr/>
          <a:lstStyle/>
          <a:p>
            <a:pPr eaLnBrk="1" hangingPunct="1"/>
            <a:r>
              <a:rPr lang="en-US" altLang="en-US" sz="2400"/>
              <a:t>Polio spread has been due to urban populations that have developed as a result of the industrial revolution providing an ideal environment.</a:t>
            </a:r>
          </a:p>
          <a:p>
            <a:pPr eaLnBrk="1" hangingPunct="1"/>
            <a:r>
              <a:rPr lang="en-US" altLang="en-US" sz="2400"/>
              <a:t>Polio vaccine in 1950 has halted the spread but still pockets of infection. WHO said it will eradicate it by </a:t>
            </a:r>
            <a:r>
              <a:rPr lang="en-US" altLang="en-US" sz="2400" b="1"/>
              <a:t>2006</a:t>
            </a:r>
          </a:p>
          <a:p>
            <a:pPr eaLnBrk="1" hangingPunct="1"/>
            <a:endParaRPr lang="en-US" altLang="en-US" sz="2400"/>
          </a:p>
        </p:txBody>
      </p:sp>
    </p:spTree>
    <p:extLst>
      <p:ext uri="{BB962C8B-B14F-4D97-AF65-F5344CB8AC3E}">
        <p14:creationId xmlns:p14="http://schemas.microsoft.com/office/powerpoint/2010/main" val="14204799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Content Placeholder 2"/>
          <p:cNvSpPr>
            <a:spLocks noGrp="1"/>
          </p:cNvSpPr>
          <p:nvPr>
            <p:ph idx="1"/>
          </p:nvPr>
        </p:nvSpPr>
        <p:spPr>
          <a:xfrm>
            <a:off x="1905000" y="2209801"/>
            <a:ext cx="8610600" cy="3921125"/>
          </a:xfrm>
        </p:spPr>
        <p:txBody>
          <a:bodyPr/>
          <a:lstStyle/>
          <a:p>
            <a:pPr eaLnBrk="1" hangingPunct="1"/>
            <a:r>
              <a:rPr lang="en-US" altLang="en-US" sz="2400"/>
              <a:t>Measles population and travel</a:t>
            </a:r>
          </a:p>
          <a:p>
            <a:pPr eaLnBrk="1" hangingPunct="1"/>
            <a:r>
              <a:rPr lang="en-US" altLang="en-US" sz="2400"/>
              <a:t>Reservoir (healthy individuals harbouring an infectious agent that is available to infect another host)</a:t>
            </a:r>
          </a:p>
          <a:p>
            <a:pPr eaLnBrk="1" hangingPunct="1"/>
            <a:r>
              <a:rPr lang="en-US" altLang="en-US" sz="2400"/>
              <a:t>Vector (carriers) for a virus</a:t>
            </a:r>
          </a:p>
          <a:p>
            <a:pPr eaLnBrk="1" hangingPunct="1"/>
            <a:r>
              <a:rPr lang="en-US" altLang="en-US" sz="2400"/>
              <a:t>Yellow fever – carried by </a:t>
            </a:r>
            <a:r>
              <a:rPr lang="en-US" altLang="en-US" sz="2400" i="1"/>
              <a:t>Aedes aegypti </a:t>
            </a:r>
            <a:r>
              <a:rPr lang="en-US" altLang="en-US" sz="2400"/>
              <a:t>but now also by Haemagogus</a:t>
            </a:r>
          </a:p>
          <a:p>
            <a:pPr eaLnBrk="1" hangingPunct="1"/>
            <a:r>
              <a:rPr lang="en-US" altLang="en-US" sz="2400"/>
              <a:t>Stayed amongst monkeys until people involved in timber cut the trees to enable the mosquito come to the forest floor and infect humans</a:t>
            </a:r>
          </a:p>
          <a:p>
            <a:pPr eaLnBrk="1" hangingPunct="1"/>
            <a:endParaRPr lang="en-US" altLang="en-US" sz="2400"/>
          </a:p>
          <a:p>
            <a:pPr eaLnBrk="1" hangingPunct="1"/>
            <a:endParaRPr lang="en-US" altLang="en-US" sz="2400"/>
          </a:p>
        </p:txBody>
      </p:sp>
    </p:spTree>
    <p:extLst>
      <p:ext uri="{BB962C8B-B14F-4D97-AF65-F5344CB8AC3E}">
        <p14:creationId xmlns:p14="http://schemas.microsoft.com/office/powerpoint/2010/main" val="39631364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Content Placeholder 2"/>
          <p:cNvSpPr>
            <a:spLocks noGrp="1"/>
          </p:cNvSpPr>
          <p:nvPr>
            <p:ph idx="1"/>
          </p:nvPr>
        </p:nvSpPr>
        <p:spPr>
          <a:xfrm>
            <a:off x="1828800" y="2133600"/>
            <a:ext cx="8763000" cy="4419600"/>
          </a:xfrm>
        </p:spPr>
        <p:txBody>
          <a:bodyPr/>
          <a:lstStyle/>
          <a:p>
            <a:pPr eaLnBrk="1" hangingPunct="1"/>
            <a:r>
              <a:rPr lang="en-US" altLang="en-US" sz="2400"/>
              <a:t>Many virologist believe that similar events have occurred in the case of the Human immunodeficiency virus (HIV)</a:t>
            </a:r>
          </a:p>
          <a:p>
            <a:pPr eaLnBrk="1" hangingPunct="1"/>
            <a:r>
              <a:rPr lang="en-US" altLang="en-US" sz="2400"/>
              <a:t>Retrovirus which are similar to HIV exist in domesticated cats called the FIV</a:t>
            </a:r>
          </a:p>
          <a:p>
            <a:pPr eaLnBrk="1" hangingPunct="1"/>
            <a:r>
              <a:rPr lang="en-US" altLang="en-US" sz="2400"/>
              <a:t>Feline Immunodeficiency virus in 1987</a:t>
            </a:r>
          </a:p>
          <a:p>
            <a:pPr eaLnBrk="1" hangingPunct="1"/>
            <a:r>
              <a:rPr lang="en-US" altLang="en-US" sz="2400"/>
              <a:t>Simian AIDS, immune deficiency disease in green monkeys reported in 1986</a:t>
            </a:r>
          </a:p>
          <a:p>
            <a:pPr eaLnBrk="1" hangingPunct="1"/>
            <a:r>
              <a:rPr lang="en-US" altLang="en-US" sz="2400"/>
              <a:t>It is possible that a mutated form of SIV crossed over to humans from contact with an infected monkey</a:t>
            </a:r>
          </a:p>
          <a:p>
            <a:pPr eaLnBrk="1" hangingPunct="1"/>
            <a:r>
              <a:rPr lang="en-US" altLang="en-US" sz="2400"/>
              <a:t>Antibodies to SIV have been found in humans</a:t>
            </a:r>
          </a:p>
          <a:p>
            <a:pPr eaLnBrk="1" hangingPunct="1"/>
            <a:endParaRPr lang="en-US" altLang="en-US" sz="2400"/>
          </a:p>
        </p:txBody>
      </p:sp>
    </p:spTree>
    <p:extLst>
      <p:ext uri="{BB962C8B-B14F-4D97-AF65-F5344CB8AC3E}">
        <p14:creationId xmlns:p14="http://schemas.microsoft.com/office/powerpoint/2010/main" val="24042582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itle 1"/>
          <p:cNvSpPr>
            <a:spLocks noGrp="1"/>
          </p:cNvSpPr>
          <p:nvPr>
            <p:ph type="title"/>
          </p:nvPr>
        </p:nvSpPr>
        <p:spPr>
          <a:xfrm>
            <a:off x="2286000" y="914401"/>
            <a:ext cx="8229600" cy="1139825"/>
          </a:xfrm>
        </p:spPr>
        <p:txBody>
          <a:bodyPr rtlCol="0">
            <a:normAutofit fontScale="90000"/>
          </a:bodyPr>
          <a:lstStyle/>
          <a:p>
            <a:pPr eaLnBrk="1" fontAlgn="auto" hangingPunct="1">
              <a:spcAft>
                <a:spcPts val="0"/>
              </a:spcAft>
              <a:defRPr/>
            </a:pPr>
            <a:r>
              <a:rPr lang="en-GB" altLang="en-US" sz="3600" b="1" dirty="0"/>
              <a:t>CATS AND DISEASE</a:t>
            </a:r>
            <a:r>
              <a:rPr lang="en-GB" altLang="en-US" sz="3600" dirty="0"/>
              <a:t/>
            </a:r>
            <a:br>
              <a:rPr lang="en-GB" altLang="en-US" sz="3600" dirty="0"/>
            </a:br>
            <a:endParaRPr lang="en-US" altLang="en-US" sz="3600" dirty="0"/>
          </a:p>
        </p:txBody>
      </p:sp>
      <p:pic>
        <p:nvPicPr>
          <p:cNvPr id="348163" name="Picture 2" descr="farm ca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352800" y="2819400"/>
            <a:ext cx="5181600" cy="3657600"/>
          </a:xfrm>
          <a:noFill/>
        </p:spPr>
      </p:pic>
    </p:spTree>
    <p:extLst>
      <p:ext uri="{BB962C8B-B14F-4D97-AF65-F5344CB8AC3E}">
        <p14:creationId xmlns:p14="http://schemas.microsoft.com/office/powerpoint/2010/main" val="3643927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0210" name="Object 2"/>
          <p:cNvGraphicFramePr>
            <a:graphicFrameLocks noChangeAspect="1"/>
          </p:cNvGraphicFramePr>
          <p:nvPr/>
        </p:nvGraphicFramePr>
        <p:xfrm>
          <a:off x="1676400" y="1752600"/>
          <a:ext cx="6477000" cy="5105400"/>
        </p:xfrm>
        <a:graphic>
          <a:graphicData uri="http://schemas.openxmlformats.org/presentationml/2006/ole">
            <mc:AlternateContent xmlns:mc="http://schemas.openxmlformats.org/markup-compatibility/2006">
              <mc:Choice xmlns:v="urn:schemas-microsoft-com:vml" Requires="v">
                <p:oleObj spid="_x0000_s1030" name="Bitmap Image" r:id="rId4" imgW="3924848" imgH="3885714" progId="PBrush">
                  <p:embed/>
                </p:oleObj>
              </mc:Choice>
              <mc:Fallback>
                <p:oleObj name="Bitmap Image" r:id="rId4" imgW="3924848" imgH="3885714" progId="PBrush">
                  <p:embed/>
                  <p:pic>
                    <p:nvPicPr>
                      <p:cNvPr id="0" name=""/>
                      <p:cNvPicPr>
                        <a:picLocks noChangeAspect="1" noChangeArrowheads="1"/>
                      </p:cNvPicPr>
                      <p:nvPr/>
                    </p:nvPicPr>
                    <p:blipFill>
                      <a:blip r:embed="rId5">
                        <a:lum bright="18000"/>
                        <a:extLst>
                          <a:ext uri="{28A0092B-C50C-407E-A947-70E740481C1C}">
                            <a14:useLocalDpi xmlns:a14="http://schemas.microsoft.com/office/drawing/2010/main" val="0"/>
                          </a:ext>
                        </a:extLst>
                      </a:blip>
                      <a:srcRect l="3398" t="2942" b="2942"/>
                      <a:stretch>
                        <a:fillRect/>
                      </a:stretch>
                    </p:blipFill>
                    <p:spPr bwMode="auto">
                      <a:xfrm>
                        <a:off x="1676400" y="1752600"/>
                        <a:ext cx="6477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0211" name="Text Box 3"/>
          <p:cNvSpPr txBox="1">
            <a:spLocks noChangeArrowheads="1"/>
          </p:cNvSpPr>
          <p:nvPr/>
        </p:nvSpPr>
        <p:spPr bwMode="auto">
          <a:xfrm>
            <a:off x="8153401" y="2209801"/>
            <a:ext cx="233997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GB" altLang="en-US" b="1">
                <a:solidFill>
                  <a:prstClr val="black"/>
                </a:solidFill>
              </a:rPr>
              <a:t>In spite of the many theories, e.g., polio vaccine or life-style it seems that the original theory that human mmuno-</a:t>
            </a:r>
          </a:p>
          <a:p>
            <a:pPr eaLnBrk="0" fontAlgn="base" hangingPunct="0">
              <a:spcBef>
                <a:spcPct val="0"/>
              </a:spcBef>
              <a:spcAft>
                <a:spcPct val="0"/>
              </a:spcAft>
            </a:pPr>
            <a:r>
              <a:rPr lang="en-GB" altLang="en-US" b="1">
                <a:solidFill>
                  <a:prstClr val="black"/>
                </a:solidFill>
              </a:rPr>
              <a:t>deficiency virus </a:t>
            </a:r>
          </a:p>
          <a:p>
            <a:pPr eaLnBrk="0" fontAlgn="base" hangingPunct="0">
              <a:spcBef>
                <a:spcPct val="0"/>
              </a:spcBef>
              <a:spcAft>
                <a:spcPct val="0"/>
              </a:spcAft>
            </a:pPr>
            <a:r>
              <a:rPr lang="en-GB" altLang="en-US" b="1">
                <a:solidFill>
                  <a:prstClr val="black"/>
                </a:solidFill>
              </a:rPr>
              <a:t>evolved from simian </a:t>
            </a:r>
          </a:p>
          <a:p>
            <a:pPr eaLnBrk="0" fontAlgn="base" hangingPunct="0">
              <a:spcBef>
                <a:spcPct val="0"/>
              </a:spcBef>
              <a:spcAft>
                <a:spcPct val="0"/>
              </a:spcAft>
            </a:pPr>
            <a:r>
              <a:rPr lang="en-GB" altLang="en-US" b="1">
                <a:solidFill>
                  <a:prstClr val="black"/>
                </a:solidFill>
              </a:rPr>
              <a:t>viruses (SIVs)</a:t>
            </a:r>
            <a:endParaRPr lang="en-GB" altLang="en-US">
              <a:solidFill>
                <a:prstClr val="black"/>
              </a:solidFill>
            </a:endParaRPr>
          </a:p>
          <a:p>
            <a:pPr eaLnBrk="0" fontAlgn="base" hangingPunct="0">
              <a:spcBef>
                <a:spcPct val="0"/>
              </a:spcBef>
              <a:spcAft>
                <a:spcPct val="0"/>
              </a:spcAft>
            </a:pPr>
            <a:r>
              <a:rPr lang="en-GB" altLang="en-US" b="1">
                <a:solidFill>
                  <a:prstClr val="black"/>
                </a:solidFill>
              </a:rPr>
              <a:t>is correct</a:t>
            </a:r>
          </a:p>
        </p:txBody>
      </p:sp>
    </p:spTree>
    <p:extLst>
      <p:ext uri="{BB962C8B-B14F-4D97-AF65-F5344CB8AC3E}">
        <p14:creationId xmlns:p14="http://schemas.microsoft.com/office/powerpoint/2010/main" val="12261711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Content Placeholder 2"/>
          <p:cNvSpPr>
            <a:spLocks noGrp="1"/>
          </p:cNvSpPr>
          <p:nvPr>
            <p:ph idx="1"/>
          </p:nvPr>
        </p:nvSpPr>
        <p:spPr>
          <a:xfrm>
            <a:off x="1752600" y="2209800"/>
            <a:ext cx="8915400" cy="4343400"/>
          </a:xfrm>
        </p:spPr>
        <p:txBody>
          <a:bodyPr/>
          <a:lstStyle/>
          <a:p>
            <a:pPr eaLnBrk="1" hangingPunct="1"/>
            <a:r>
              <a:rPr lang="en-US" altLang="en-US" sz="2400"/>
              <a:t>In USA is an emerging virus called Hantavirus</a:t>
            </a:r>
          </a:p>
          <a:p>
            <a:pPr eaLnBrk="1" hangingPunct="1"/>
            <a:r>
              <a:rPr lang="en-US" altLang="en-US" sz="2400"/>
              <a:t>It is transmitted by Rodents faeces and urine to humans</a:t>
            </a:r>
          </a:p>
          <a:p>
            <a:pPr eaLnBrk="1" hangingPunct="1"/>
            <a:r>
              <a:rPr lang="en-US" altLang="en-US" sz="2400"/>
              <a:t>It causes Hantavirus Pulmonary Syndrome</a:t>
            </a:r>
          </a:p>
          <a:p>
            <a:pPr eaLnBrk="1" hangingPunct="1"/>
            <a:r>
              <a:rPr lang="en-US" altLang="en-US" sz="2400"/>
              <a:t>Also causes haemorrhagic fever</a:t>
            </a:r>
          </a:p>
          <a:p>
            <a:pPr eaLnBrk="1" hangingPunct="1"/>
            <a:r>
              <a:rPr lang="en-US" altLang="en-US" sz="2400"/>
              <a:t>It is an acute often fatal respiratory disease</a:t>
            </a:r>
          </a:p>
          <a:p>
            <a:pPr eaLnBrk="1" hangingPunct="1"/>
            <a:r>
              <a:rPr lang="en-GB" altLang="en-US" sz="2400"/>
              <a:t>Bats - Nipah virus</a:t>
            </a:r>
          </a:p>
          <a:p>
            <a:pPr eaLnBrk="1" hangingPunct="1"/>
            <a:r>
              <a:rPr lang="en-GB" altLang="en-US" sz="2400"/>
              <a:t>birds - West Nile virus</a:t>
            </a:r>
          </a:p>
          <a:p>
            <a:pPr eaLnBrk="1" hangingPunct="1"/>
            <a:r>
              <a:rPr lang="en-GB" altLang="en-US" sz="2400"/>
              <a:t>Dengue fever</a:t>
            </a:r>
            <a:endParaRPr lang="en-US" altLang="en-US" sz="2400"/>
          </a:p>
          <a:p>
            <a:pPr eaLnBrk="1" hangingPunct="1"/>
            <a:r>
              <a:rPr lang="en-US" altLang="en-US" sz="2400"/>
              <a:t>Influenza virus</a:t>
            </a:r>
            <a:endParaRPr lang="en-US" altLang="en-US" sz="2400" b="1"/>
          </a:p>
          <a:p>
            <a:pPr eaLnBrk="1" hangingPunct="1"/>
            <a:endParaRPr lang="en-US" altLang="en-US" sz="2400"/>
          </a:p>
        </p:txBody>
      </p:sp>
    </p:spTree>
    <p:extLst>
      <p:ext uri="{BB962C8B-B14F-4D97-AF65-F5344CB8AC3E}">
        <p14:creationId xmlns:p14="http://schemas.microsoft.com/office/powerpoint/2010/main" val="39557552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p:cNvSpPr>
            <a:spLocks noGrp="1"/>
          </p:cNvSpPr>
          <p:nvPr>
            <p:ph type="title"/>
          </p:nvPr>
        </p:nvSpPr>
        <p:spPr>
          <a:xfrm>
            <a:off x="2389188" y="685801"/>
            <a:ext cx="6831012" cy="950913"/>
          </a:xfrm>
        </p:spPr>
        <p:txBody>
          <a:bodyPr rtlCol="0">
            <a:normAutofit fontScale="90000"/>
          </a:bodyPr>
          <a:lstStyle/>
          <a:p>
            <a:pPr eaLnBrk="1" fontAlgn="auto" hangingPunct="1">
              <a:spcAft>
                <a:spcPts val="0"/>
              </a:spcAft>
              <a:defRPr/>
            </a:pPr>
            <a:r>
              <a:rPr lang="en-GB" altLang="en-US" sz="2800" b="1" dirty="0">
                <a:solidFill>
                  <a:srgbClr val="FFFF00"/>
                </a:solidFill>
                <a:latin typeface="Arial" panose="020B0604020202020204" pitchFamily="34" charset="0"/>
              </a:rPr>
              <a:t/>
            </a:r>
            <a:br>
              <a:rPr lang="en-GB" altLang="en-US" sz="2800" b="1" dirty="0">
                <a:solidFill>
                  <a:srgbClr val="FFFF00"/>
                </a:solidFill>
                <a:latin typeface="Arial" panose="020B0604020202020204" pitchFamily="34" charset="0"/>
              </a:rPr>
            </a:br>
            <a:r>
              <a:rPr lang="en-GB" altLang="en-US" sz="2000" b="1" dirty="0">
                <a:latin typeface="Arial" panose="020B0604020202020204" pitchFamily="34" charset="0"/>
              </a:rPr>
              <a:t>Ebola virus</a:t>
            </a:r>
            <a:r>
              <a:rPr lang="en-GB" altLang="en-US" sz="2000" b="1" dirty="0">
                <a:solidFill>
                  <a:srgbClr val="FFFF00"/>
                </a:solidFill>
                <a:latin typeface="Arial" panose="020B0604020202020204" pitchFamily="34" charset="0"/>
              </a:rPr>
              <a:t/>
            </a:r>
            <a:br>
              <a:rPr lang="en-GB" altLang="en-US" sz="2000" b="1" dirty="0">
                <a:solidFill>
                  <a:srgbClr val="FFFF00"/>
                </a:solidFill>
                <a:latin typeface="Arial" panose="020B0604020202020204" pitchFamily="34" charset="0"/>
              </a:rPr>
            </a:br>
            <a:r>
              <a:rPr lang="en-GB" altLang="en-US" sz="2000" b="1" dirty="0">
                <a:solidFill>
                  <a:schemeClr val="bg2"/>
                </a:solidFill>
                <a:latin typeface="Arial" panose="020B0604020202020204" pitchFamily="34" charset="0"/>
              </a:rPr>
              <a:t>Unknown route of transmission (highly infectious through contact with body fluids); Zoonotic virus</a:t>
            </a:r>
            <a:endParaRPr lang="en-US" altLang="en-US" sz="2000" dirty="0"/>
          </a:p>
        </p:txBody>
      </p:sp>
      <p:grpSp>
        <p:nvGrpSpPr>
          <p:cNvPr id="354307" name="Group 2"/>
          <p:cNvGrpSpPr>
            <a:grpSpLocks noGrp="1"/>
          </p:cNvGrpSpPr>
          <p:nvPr/>
        </p:nvGrpSpPr>
        <p:grpSpPr bwMode="auto">
          <a:xfrm>
            <a:off x="1981200" y="1600201"/>
            <a:ext cx="8229600" cy="4530725"/>
            <a:chOff x="803" y="307"/>
            <a:chExt cx="4420" cy="3347"/>
          </a:xfrm>
        </p:grpSpPr>
        <p:pic>
          <p:nvPicPr>
            <p:cNvPr id="354308"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 y="1008"/>
              <a:ext cx="4404" cy="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4309" name="Rectangle 4"/>
            <p:cNvSpPr>
              <a:spLocks noChangeArrowheads="1"/>
            </p:cNvSpPr>
            <p:nvPr/>
          </p:nvSpPr>
          <p:spPr bwMode="auto">
            <a:xfrm>
              <a:off x="803" y="3098"/>
              <a:ext cx="98"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Verdana" panose="020B0604030504040204" pitchFamily="34" charset="0"/>
                </a:defRPr>
              </a:lvl1pPr>
              <a:lvl2pPr marL="742950" indent="-285750" defTabSz="762000">
                <a:defRPr>
                  <a:solidFill>
                    <a:schemeClr val="tx1"/>
                  </a:solidFill>
                  <a:latin typeface="Verdana" panose="020B0604030504040204" pitchFamily="34" charset="0"/>
                </a:defRPr>
              </a:lvl2pPr>
              <a:lvl3pPr marL="1143000" indent="-228600" defTabSz="762000">
                <a:defRPr>
                  <a:solidFill>
                    <a:schemeClr val="tx1"/>
                  </a:solidFill>
                  <a:latin typeface="Verdana" panose="020B0604030504040204" pitchFamily="34" charset="0"/>
                </a:defRPr>
              </a:lvl3pPr>
              <a:lvl4pPr marL="1600200" indent="-228600" defTabSz="762000">
                <a:defRPr>
                  <a:solidFill>
                    <a:schemeClr val="tx1"/>
                  </a:solidFill>
                  <a:latin typeface="Verdana" panose="020B0604030504040204" pitchFamily="34" charset="0"/>
                </a:defRPr>
              </a:lvl4pPr>
              <a:lvl5pPr marL="2057400" indent="-228600" defTabSz="762000">
                <a:defRPr>
                  <a:solidFill>
                    <a:schemeClr val="tx1"/>
                  </a:solidFill>
                  <a:latin typeface="Verdana" panose="020B0604030504040204" pitchFamily="34" charset="0"/>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endParaRPr lang="en-US" altLang="en-US" sz="3200" b="1">
                <a:solidFill>
                  <a:srgbClr val="8F8F8F"/>
                </a:solidFill>
              </a:endParaRPr>
            </a:p>
          </p:txBody>
        </p:sp>
        <p:sp>
          <p:nvSpPr>
            <p:cNvPr id="354310" name="Rectangle 5"/>
            <p:cNvSpPr>
              <a:spLocks noChangeArrowheads="1"/>
            </p:cNvSpPr>
            <p:nvPr/>
          </p:nvSpPr>
          <p:spPr bwMode="auto">
            <a:xfrm>
              <a:off x="806" y="307"/>
              <a:ext cx="93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endParaRPr lang="en-US" altLang="en-US">
                <a:solidFill>
                  <a:prstClr val="black"/>
                </a:solidFill>
              </a:endParaRPr>
            </a:p>
          </p:txBody>
        </p:sp>
        <p:sp>
          <p:nvSpPr>
            <p:cNvPr id="354311" name="Rectangle 6"/>
            <p:cNvSpPr>
              <a:spLocks noChangeArrowheads="1"/>
            </p:cNvSpPr>
            <p:nvPr/>
          </p:nvSpPr>
          <p:spPr bwMode="auto">
            <a:xfrm>
              <a:off x="3587" y="1312"/>
              <a:ext cx="98"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Verdana" panose="020B0604030504040204" pitchFamily="34" charset="0"/>
                </a:defRPr>
              </a:lvl1pPr>
              <a:lvl2pPr marL="742950" indent="-285750" defTabSz="762000">
                <a:defRPr>
                  <a:solidFill>
                    <a:schemeClr val="tx1"/>
                  </a:solidFill>
                  <a:latin typeface="Verdana" panose="020B0604030504040204" pitchFamily="34" charset="0"/>
                </a:defRPr>
              </a:lvl2pPr>
              <a:lvl3pPr marL="1143000" indent="-228600" defTabSz="762000">
                <a:defRPr>
                  <a:solidFill>
                    <a:schemeClr val="tx1"/>
                  </a:solidFill>
                  <a:latin typeface="Verdana" panose="020B0604030504040204" pitchFamily="34" charset="0"/>
                </a:defRPr>
              </a:lvl3pPr>
              <a:lvl4pPr marL="1600200" indent="-228600" defTabSz="762000">
                <a:defRPr>
                  <a:solidFill>
                    <a:schemeClr val="tx1"/>
                  </a:solidFill>
                  <a:latin typeface="Verdana" panose="020B0604030504040204" pitchFamily="34" charset="0"/>
                </a:defRPr>
              </a:lvl4pPr>
              <a:lvl5pPr marL="2057400" indent="-228600" defTabSz="762000">
                <a:defRPr>
                  <a:solidFill>
                    <a:schemeClr val="tx1"/>
                  </a:solidFill>
                  <a:latin typeface="Verdana" panose="020B0604030504040204" pitchFamily="34" charset="0"/>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endParaRPr lang="en-US" altLang="en-US" sz="4000" b="1">
                <a:solidFill>
                  <a:srgbClr val="8F8F8F"/>
                </a:solidFill>
              </a:endParaRPr>
            </a:p>
          </p:txBody>
        </p:sp>
      </p:grpSp>
    </p:spTree>
    <p:extLst>
      <p:ext uri="{BB962C8B-B14F-4D97-AF65-F5344CB8AC3E}">
        <p14:creationId xmlns:p14="http://schemas.microsoft.com/office/powerpoint/2010/main" val="1372918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2286000"/>
            <a:ext cx="8305800" cy="3733800"/>
          </a:xfrm>
        </p:spPr>
        <p:txBody>
          <a:bodyPr/>
          <a:lstStyle/>
          <a:p>
            <a:pPr eaLnBrk="1" hangingPunct="1">
              <a:defRPr/>
            </a:pPr>
            <a:r>
              <a:rPr lang="en-US" altLang="en-US" sz="2400" dirty="0"/>
              <a:t>Two methods can be used</a:t>
            </a:r>
          </a:p>
          <a:p>
            <a:pPr lvl="1" eaLnBrk="1" hangingPunct="1">
              <a:defRPr/>
            </a:pPr>
            <a:r>
              <a:rPr lang="en-US" altLang="en-US" sz="2400" dirty="0"/>
              <a:t> Moist lead acetate paper turns black in the presence of H</a:t>
            </a:r>
            <a:r>
              <a:rPr lang="en-US" altLang="en-US" sz="2400" baseline="-25000" dirty="0"/>
              <a:t>2</a:t>
            </a:r>
            <a:r>
              <a:rPr lang="en-US" altLang="en-US" sz="2400" dirty="0"/>
              <a:t>S gas</a:t>
            </a:r>
          </a:p>
          <a:p>
            <a:pPr marL="403225" lvl="1" indent="0" eaLnBrk="1" hangingPunct="1">
              <a:buNone/>
              <a:defRPr/>
            </a:pPr>
            <a:r>
              <a:rPr lang="en-US" altLang="en-US" sz="2400" dirty="0"/>
              <a:t> 			or </a:t>
            </a:r>
          </a:p>
          <a:p>
            <a:pPr lvl="1" eaLnBrk="1" hangingPunct="1">
              <a:defRPr/>
            </a:pPr>
            <a:r>
              <a:rPr lang="en-US" altLang="en-US" sz="2400" dirty="0"/>
              <a:t>the lead acetate can be incorporated into the medium and stab the organisms into the medium.</a:t>
            </a:r>
            <a:endParaRPr lang="en-US" dirty="0"/>
          </a:p>
        </p:txBody>
      </p:sp>
      <p:sp>
        <p:nvSpPr>
          <p:cNvPr id="4" name="Title 3"/>
          <p:cNvSpPr>
            <a:spLocks noGrp="1"/>
          </p:cNvSpPr>
          <p:nvPr>
            <p:ph type="title"/>
          </p:nvPr>
        </p:nvSpPr>
        <p:spPr>
          <a:xfrm>
            <a:off x="2389188" y="1020296"/>
            <a:ext cx="3493264" cy="523220"/>
          </a:xfrm>
        </p:spPr>
        <p:txBody>
          <a:bodyPr wrap="none">
            <a:spAutoFit/>
          </a:bodyPr>
          <a:lstStyle/>
          <a:p>
            <a:pPr eaLnBrk="1" hangingPunct="1">
              <a:buFont typeface="Wingdings" panose="05000000000000000000" pitchFamily="2" charset="2"/>
              <a:buNone/>
              <a:defRPr/>
            </a:pPr>
            <a:r>
              <a:rPr lang="en-US" altLang="en-US" sz="2800" b="1" dirty="0">
                <a:solidFill>
                  <a:schemeClr val="bg2"/>
                </a:solidFill>
                <a:latin typeface="+mn-lt"/>
              </a:rPr>
              <a:t>Hydrogen Sulphide</a:t>
            </a:r>
            <a:endParaRPr lang="en-US" altLang="en-US" sz="2800" dirty="0">
              <a:solidFill>
                <a:schemeClr val="bg2"/>
              </a:solidFill>
              <a:latin typeface="+mn-lt"/>
            </a:endParaRPr>
          </a:p>
        </p:txBody>
      </p:sp>
    </p:spTree>
    <p:extLst>
      <p:ext uri="{BB962C8B-B14F-4D97-AF65-F5344CB8AC3E}">
        <p14:creationId xmlns:p14="http://schemas.microsoft.com/office/powerpoint/2010/main" val="1769878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2743200" y="990601"/>
            <a:ext cx="68355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GB" altLang="en-US" sz="3200" b="1" dirty="0">
                <a:solidFill>
                  <a:prstClr val="white"/>
                </a:solidFill>
              </a:rPr>
              <a:t>Why they are appearing now</a:t>
            </a:r>
            <a:endParaRPr lang="en-GB" altLang="en-US" sz="2800" dirty="0">
              <a:solidFill>
                <a:prstClr val="white"/>
              </a:solidFill>
            </a:endParaRPr>
          </a:p>
        </p:txBody>
      </p:sp>
      <p:sp>
        <p:nvSpPr>
          <p:cNvPr id="346115" name="Text Box 3"/>
          <p:cNvSpPr txBox="1">
            <a:spLocks noChangeArrowheads="1"/>
          </p:cNvSpPr>
          <p:nvPr/>
        </p:nvSpPr>
        <p:spPr bwMode="auto">
          <a:xfrm>
            <a:off x="1981200" y="2209801"/>
            <a:ext cx="8610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defRPr/>
            </a:pPr>
            <a:r>
              <a:rPr lang="en-GB" altLang="en-US" sz="2400" dirty="0">
                <a:solidFill>
                  <a:prstClr val="black"/>
                </a:solidFill>
                <a:latin typeface="Century Gothic" panose="020B0502020202020204"/>
              </a:rPr>
              <a:t>Travel to increasingly exotic locations (esp. last minute 	with no time for vaccinations)</a:t>
            </a:r>
          </a:p>
          <a:p>
            <a:pPr eaLnBrk="0" fontAlgn="base" hangingPunct="0">
              <a:spcBef>
                <a:spcPct val="0"/>
              </a:spcBef>
              <a:spcAft>
                <a:spcPct val="0"/>
              </a:spcAft>
              <a:defRPr/>
            </a:pPr>
            <a:r>
              <a:rPr lang="en-GB" altLang="en-US" sz="2400" dirty="0">
                <a:solidFill>
                  <a:prstClr val="black"/>
                </a:solidFill>
                <a:latin typeface="Century Gothic" panose="020B0502020202020204"/>
              </a:rPr>
              <a:t>	Pilgrimages  (Ha</a:t>
            </a:r>
            <a:r>
              <a:rPr lang="en-GB" altLang="en-US" sz="2400" dirty="0">
                <a:solidFill>
                  <a:prstClr val="black"/>
                </a:solidFill>
              </a:rPr>
              <a:t>j</a:t>
            </a:r>
            <a:r>
              <a:rPr lang="en-GB" altLang="en-US" sz="2400" dirty="0">
                <a:solidFill>
                  <a:prstClr val="black"/>
                </a:solidFill>
                <a:latin typeface="Century Gothic" panose="020B0502020202020204"/>
              </a:rPr>
              <a:t>j in 2000 - meningitis)</a:t>
            </a:r>
          </a:p>
          <a:p>
            <a:pPr eaLnBrk="0" fontAlgn="base" hangingPunct="0">
              <a:spcBef>
                <a:spcPct val="0"/>
              </a:spcBef>
              <a:spcAft>
                <a:spcPct val="0"/>
              </a:spcAft>
              <a:defRPr/>
            </a:pPr>
            <a:r>
              <a:rPr lang="en-GB" altLang="en-US" sz="2400" dirty="0">
                <a:solidFill>
                  <a:prstClr val="black"/>
                </a:solidFill>
                <a:latin typeface="Century Gothic" panose="020B0502020202020204"/>
              </a:rPr>
              <a:t>	Cruise ships – winter vomiting disease</a:t>
            </a:r>
          </a:p>
          <a:p>
            <a:pPr eaLnBrk="0" fontAlgn="base" hangingPunct="0">
              <a:spcBef>
                <a:spcPct val="0"/>
              </a:spcBef>
              <a:spcAft>
                <a:spcPct val="0"/>
              </a:spcAft>
              <a:defRPr/>
            </a:pPr>
            <a:endParaRPr lang="en-GB" altLang="en-US" sz="2400" dirty="0">
              <a:solidFill>
                <a:prstClr val="black"/>
              </a:solidFill>
              <a:latin typeface="Century Gothic" panose="020B0502020202020204"/>
            </a:endParaRPr>
          </a:p>
          <a:p>
            <a:pPr eaLnBrk="0" fontAlgn="base" hangingPunct="0">
              <a:spcBef>
                <a:spcPct val="0"/>
              </a:spcBef>
              <a:spcAft>
                <a:spcPct val="0"/>
              </a:spcAft>
              <a:defRPr/>
            </a:pPr>
            <a:r>
              <a:rPr lang="en-GB" altLang="en-US" sz="2400" dirty="0">
                <a:solidFill>
                  <a:prstClr val="black"/>
                </a:solidFill>
                <a:latin typeface="Century Gothic" panose="020B0502020202020204"/>
              </a:rPr>
              <a:t>Travel getting closer to nature</a:t>
            </a:r>
          </a:p>
          <a:p>
            <a:pPr eaLnBrk="0" fontAlgn="base" hangingPunct="0">
              <a:spcBef>
                <a:spcPct val="0"/>
              </a:spcBef>
              <a:spcAft>
                <a:spcPct val="0"/>
              </a:spcAft>
              <a:defRPr/>
            </a:pPr>
            <a:endParaRPr lang="en-GB" altLang="en-US" sz="2400" dirty="0">
              <a:solidFill>
                <a:prstClr val="black"/>
              </a:solidFill>
              <a:latin typeface="Century Gothic" panose="020B0502020202020204"/>
            </a:endParaRPr>
          </a:p>
          <a:p>
            <a:pPr eaLnBrk="0" fontAlgn="base" hangingPunct="0">
              <a:spcBef>
                <a:spcPct val="0"/>
              </a:spcBef>
              <a:spcAft>
                <a:spcPct val="0"/>
              </a:spcAft>
              <a:defRPr/>
            </a:pPr>
            <a:r>
              <a:rPr lang="en-GB" altLang="en-US" sz="2400" dirty="0">
                <a:solidFill>
                  <a:prstClr val="black"/>
                </a:solidFill>
                <a:latin typeface="Century Gothic" panose="020B0502020202020204"/>
              </a:rPr>
              <a:t>Forest clearance and eating (and/or importation) of bush meat:</a:t>
            </a:r>
          </a:p>
          <a:p>
            <a:pPr eaLnBrk="0" fontAlgn="base" hangingPunct="0">
              <a:spcBef>
                <a:spcPct val="0"/>
              </a:spcBef>
              <a:spcAft>
                <a:spcPct val="0"/>
              </a:spcAft>
              <a:defRPr/>
            </a:pPr>
            <a:r>
              <a:rPr lang="en-GB" altLang="en-US" sz="2400" dirty="0">
                <a:solidFill>
                  <a:prstClr val="black"/>
                </a:solidFill>
                <a:latin typeface="Century Gothic" panose="020B0502020202020204"/>
              </a:rPr>
              <a:t>	This leads to increased contact with animals, 	their bodily excretions  and their faeces, 	frequently in an aerosolised dust</a:t>
            </a:r>
          </a:p>
        </p:txBody>
      </p:sp>
    </p:spTree>
    <p:extLst>
      <p:ext uri="{BB962C8B-B14F-4D97-AF65-F5344CB8AC3E}">
        <p14:creationId xmlns:p14="http://schemas.microsoft.com/office/powerpoint/2010/main" val="14918470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02" name="Picture 3" descr="C:\Documents and Settings\Keith Jones\Desktop\Biol 321 Med Micro\Copy of ape hunter viruses.JPG"/>
          <p:cNvPicPr>
            <a:picLocks noChangeAspect="1" noChangeArrowheads="1"/>
          </p:cNvPicPr>
          <p:nvPr/>
        </p:nvPicPr>
        <p:blipFill>
          <a:blip r:embed="rId3">
            <a:extLst>
              <a:ext uri="{28A0092B-C50C-407E-A947-70E740481C1C}">
                <a14:useLocalDpi xmlns:a14="http://schemas.microsoft.com/office/drawing/2010/main" val="0"/>
              </a:ext>
            </a:extLst>
          </a:blip>
          <a:srcRect l="11864" t="18079" r="6779" b="18645"/>
          <a:stretch>
            <a:fillRect/>
          </a:stretch>
        </p:blipFill>
        <p:spPr bwMode="auto">
          <a:xfrm>
            <a:off x="1981200" y="19050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3607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450" name="Picture 4"/>
          <p:cNvPicPr>
            <a:picLocks noChangeAspect="1" noChangeArrowheads="1"/>
          </p:cNvPicPr>
          <p:nvPr/>
        </p:nvPicPr>
        <p:blipFill>
          <a:blip r:embed="rId3">
            <a:extLst>
              <a:ext uri="{28A0092B-C50C-407E-A947-70E740481C1C}">
                <a14:useLocalDpi xmlns:a14="http://schemas.microsoft.com/office/drawing/2010/main" val="0"/>
              </a:ext>
            </a:extLst>
          </a:blip>
          <a:srcRect l="6667" t="14444" r="3667" b="17111"/>
          <a:stretch>
            <a:fillRect/>
          </a:stretch>
        </p:blipFill>
        <p:spPr bwMode="auto">
          <a:xfrm>
            <a:off x="1828800" y="1752601"/>
            <a:ext cx="84582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6668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498" name="Picture 2" descr="C:\Documents and Settings\Keith Jones\Desktop\Biol 321 Med Micro\1llegal meat imports 23-03-05.JPG"/>
          <p:cNvPicPr>
            <a:picLocks noChangeAspect="1" noChangeArrowheads="1"/>
          </p:cNvPicPr>
          <p:nvPr/>
        </p:nvPicPr>
        <p:blipFill>
          <a:blip r:embed="rId3">
            <a:extLst>
              <a:ext uri="{28A0092B-C50C-407E-A947-70E740481C1C}">
                <a14:useLocalDpi xmlns:a14="http://schemas.microsoft.com/office/drawing/2010/main" val="0"/>
              </a:ext>
            </a:extLst>
          </a:blip>
          <a:srcRect l="5000" t="16667" r="3751" b="18333"/>
          <a:stretch>
            <a:fillRect/>
          </a:stretch>
        </p:blipFill>
        <p:spPr bwMode="auto">
          <a:xfrm>
            <a:off x="1752600" y="2057401"/>
            <a:ext cx="868680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4575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6" name="Picture 1026" descr="m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801"/>
            <a:ext cx="8382000"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4547" name="Text Box 1027"/>
          <p:cNvSpPr txBox="1">
            <a:spLocks noChangeArrowheads="1"/>
          </p:cNvSpPr>
          <p:nvPr/>
        </p:nvSpPr>
        <p:spPr bwMode="auto">
          <a:xfrm>
            <a:off x="4267200" y="6172200"/>
            <a:ext cx="24945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GB" altLang="en-US" b="1">
                <a:solidFill>
                  <a:prstClr val="black"/>
                </a:solidFill>
              </a:rPr>
              <a:t>World wide travel</a:t>
            </a:r>
            <a:endParaRPr lang="en-GB" altLang="en-US">
              <a:solidFill>
                <a:prstClr val="black"/>
              </a:solidFill>
            </a:endParaRPr>
          </a:p>
        </p:txBody>
      </p:sp>
    </p:spTree>
    <p:extLst>
      <p:ext uri="{BB962C8B-B14F-4D97-AF65-F5344CB8AC3E}">
        <p14:creationId xmlns:p14="http://schemas.microsoft.com/office/powerpoint/2010/main" val="19338335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ext Box 2"/>
          <p:cNvSpPr txBox="1">
            <a:spLocks noChangeArrowheads="1"/>
          </p:cNvSpPr>
          <p:nvPr/>
        </p:nvSpPr>
        <p:spPr bwMode="auto">
          <a:xfrm>
            <a:off x="2114550" y="990601"/>
            <a:ext cx="853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pPr>
            <a:r>
              <a:rPr lang="en-GB" altLang="en-US" sz="2400" b="1" dirty="0">
                <a:solidFill>
                  <a:prstClr val="white"/>
                </a:solidFill>
              </a:rPr>
              <a:t>Emerging and re-emerging viral diseases</a:t>
            </a:r>
          </a:p>
        </p:txBody>
      </p:sp>
      <p:sp>
        <p:nvSpPr>
          <p:cNvPr id="356355" name="Text Box 3"/>
          <p:cNvSpPr txBox="1">
            <a:spLocks noChangeArrowheads="1"/>
          </p:cNvSpPr>
          <p:nvPr/>
        </p:nvSpPr>
        <p:spPr bwMode="auto">
          <a:xfrm>
            <a:off x="1809750" y="2057401"/>
            <a:ext cx="8839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0" fontAlgn="base" hangingPunct="0">
              <a:spcBef>
                <a:spcPct val="0"/>
              </a:spcBef>
              <a:spcAft>
                <a:spcPct val="0"/>
              </a:spcAft>
              <a:defRPr/>
            </a:pPr>
            <a:r>
              <a:rPr lang="en-GB" altLang="en-US" sz="2400" dirty="0">
                <a:solidFill>
                  <a:prstClr val="black"/>
                </a:solidFill>
                <a:latin typeface="Century Gothic" panose="020B0502020202020204"/>
              </a:rPr>
              <a:t>Most emerging diseases are </a:t>
            </a:r>
            <a:r>
              <a:rPr lang="en-GB" altLang="en-US" sz="2400" dirty="0" smtClean="0">
                <a:solidFill>
                  <a:prstClr val="black"/>
                </a:solidFill>
                <a:latin typeface="Century Gothic" panose="020B0502020202020204"/>
              </a:rPr>
              <a:t>zoonosis </a:t>
            </a:r>
            <a:r>
              <a:rPr lang="en-GB" altLang="en-US" sz="2400" dirty="0">
                <a:solidFill>
                  <a:prstClr val="black"/>
                </a:solidFill>
                <a:latin typeface="Century Gothic" panose="020B0502020202020204"/>
              </a:rPr>
              <a:t>and viruses:</a:t>
            </a:r>
          </a:p>
          <a:p>
            <a:pPr eaLnBrk="0" fontAlgn="base" hangingPunct="0">
              <a:spcBef>
                <a:spcPct val="0"/>
              </a:spcBef>
              <a:spcAft>
                <a:spcPct val="0"/>
              </a:spcAft>
              <a:defRPr/>
            </a:pPr>
            <a:endParaRPr lang="en-GB" altLang="en-US" sz="2400" dirty="0">
              <a:solidFill>
                <a:prstClr val="black"/>
              </a:solidFill>
              <a:latin typeface="Century Gothic" panose="020B0502020202020204"/>
            </a:endParaRPr>
          </a:p>
          <a:p>
            <a:pPr eaLnBrk="0" fontAlgn="base" hangingPunct="0">
              <a:spcBef>
                <a:spcPct val="0"/>
              </a:spcBef>
              <a:spcAft>
                <a:spcPct val="0"/>
              </a:spcAft>
              <a:defRPr/>
            </a:pPr>
            <a:r>
              <a:rPr lang="en-GB" altLang="en-US" sz="2400" dirty="0">
                <a:solidFill>
                  <a:srgbClr val="FF0000"/>
                </a:solidFill>
                <a:latin typeface="Century Gothic" panose="020B0502020202020204"/>
              </a:rPr>
              <a:t>DISEASE	</a:t>
            </a:r>
            <a:r>
              <a:rPr lang="en-GB" altLang="en-US" sz="2400" dirty="0">
                <a:solidFill>
                  <a:srgbClr val="3B3059"/>
                </a:solidFill>
                <a:latin typeface="Century Gothic" panose="020B0502020202020204"/>
              </a:rPr>
              <a:t>		</a:t>
            </a:r>
            <a:r>
              <a:rPr lang="en-GB" altLang="en-US" sz="2400" dirty="0">
                <a:solidFill>
                  <a:srgbClr val="FF0000"/>
                </a:solidFill>
                <a:latin typeface="Century Gothic" panose="020B0502020202020204"/>
              </a:rPr>
              <a:t>ANIMAL RESERVOIR</a:t>
            </a:r>
          </a:p>
          <a:p>
            <a:pPr eaLnBrk="0" fontAlgn="base" hangingPunct="0">
              <a:spcBef>
                <a:spcPct val="0"/>
              </a:spcBef>
              <a:spcAft>
                <a:spcPct val="0"/>
              </a:spcAft>
              <a:defRPr/>
            </a:pPr>
            <a:r>
              <a:rPr lang="en-GB" altLang="en-US" sz="2400" dirty="0">
                <a:solidFill>
                  <a:prstClr val="black"/>
                </a:solidFill>
                <a:latin typeface="Century Gothic" panose="020B0502020202020204"/>
              </a:rPr>
              <a:t>Hanta, </a:t>
            </a:r>
            <a:r>
              <a:rPr lang="en-GB" altLang="en-US" sz="2400" dirty="0" err="1">
                <a:solidFill>
                  <a:prstClr val="black"/>
                </a:solidFill>
                <a:latin typeface="Century Gothic" panose="020B0502020202020204"/>
              </a:rPr>
              <a:t>lassa</a:t>
            </a:r>
            <a:r>
              <a:rPr lang="en-GB" altLang="en-US" sz="2400" dirty="0">
                <a:solidFill>
                  <a:prstClr val="black"/>
                </a:solidFill>
                <a:latin typeface="Century Gothic" panose="020B0502020202020204"/>
              </a:rPr>
              <a:t> fevers 	rodents</a:t>
            </a:r>
          </a:p>
          <a:p>
            <a:pPr eaLnBrk="0" fontAlgn="base" hangingPunct="0">
              <a:spcBef>
                <a:spcPct val="0"/>
              </a:spcBef>
              <a:spcAft>
                <a:spcPct val="0"/>
              </a:spcAft>
              <a:defRPr/>
            </a:pPr>
            <a:r>
              <a:rPr lang="en-GB" altLang="en-US" sz="2400" dirty="0">
                <a:solidFill>
                  <a:prstClr val="black"/>
                </a:solidFill>
                <a:latin typeface="Century Gothic" panose="020B0502020202020204"/>
              </a:rPr>
              <a:t>Rift valley virus		cattle and sheep</a:t>
            </a:r>
          </a:p>
          <a:p>
            <a:pPr eaLnBrk="0" fontAlgn="base" hangingPunct="0">
              <a:spcBef>
                <a:spcPct val="0"/>
              </a:spcBef>
              <a:spcAft>
                <a:spcPct val="0"/>
              </a:spcAft>
              <a:defRPr/>
            </a:pPr>
            <a:r>
              <a:rPr lang="en-GB" altLang="en-US" sz="2400" dirty="0">
                <a:solidFill>
                  <a:prstClr val="black"/>
                </a:solidFill>
                <a:latin typeface="Century Gothic" panose="020B0502020202020204"/>
              </a:rPr>
              <a:t>HIV 				monkeys </a:t>
            </a:r>
          </a:p>
          <a:p>
            <a:pPr eaLnBrk="0" fontAlgn="base" hangingPunct="0">
              <a:spcBef>
                <a:spcPct val="0"/>
              </a:spcBef>
              <a:spcAft>
                <a:spcPct val="0"/>
              </a:spcAft>
              <a:defRPr/>
            </a:pPr>
            <a:r>
              <a:rPr lang="en-GB" altLang="en-US" sz="2400" dirty="0" err="1">
                <a:solidFill>
                  <a:prstClr val="black"/>
                </a:solidFill>
                <a:latin typeface="Century Gothic" panose="020B0502020202020204"/>
              </a:rPr>
              <a:t>Nipah</a:t>
            </a:r>
            <a:r>
              <a:rPr lang="en-GB" altLang="en-US" sz="2400" dirty="0">
                <a:solidFill>
                  <a:prstClr val="black"/>
                </a:solidFill>
                <a:latin typeface="Century Gothic" panose="020B0502020202020204"/>
              </a:rPr>
              <a:t> virus 			bats</a:t>
            </a:r>
          </a:p>
          <a:p>
            <a:pPr eaLnBrk="0" fontAlgn="base" hangingPunct="0">
              <a:spcBef>
                <a:spcPct val="0"/>
              </a:spcBef>
              <a:spcAft>
                <a:spcPct val="0"/>
              </a:spcAft>
              <a:defRPr/>
            </a:pPr>
            <a:r>
              <a:rPr lang="en-GB" altLang="en-US" sz="2400" dirty="0">
                <a:solidFill>
                  <a:prstClr val="black"/>
                </a:solidFill>
                <a:latin typeface="Century Gothic" panose="020B0502020202020204"/>
              </a:rPr>
              <a:t>West Nile virus 		birds</a:t>
            </a:r>
          </a:p>
          <a:p>
            <a:pPr eaLnBrk="0" fontAlgn="base" hangingPunct="0">
              <a:spcBef>
                <a:spcPct val="0"/>
              </a:spcBef>
              <a:spcAft>
                <a:spcPct val="0"/>
              </a:spcAft>
              <a:defRPr/>
            </a:pPr>
            <a:r>
              <a:rPr lang="en-GB" altLang="en-US" sz="2400" dirty="0">
                <a:solidFill>
                  <a:prstClr val="black"/>
                </a:solidFill>
                <a:latin typeface="Century Gothic" panose="020B0502020202020204"/>
              </a:rPr>
              <a:t>Avian flu			birds</a:t>
            </a:r>
          </a:p>
          <a:p>
            <a:pPr eaLnBrk="0" fontAlgn="base" hangingPunct="0">
              <a:spcBef>
                <a:spcPct val="0"/>
              </a:spcBef>
              <a:spcAft>
                <a:spcPct val="0"/>
              </a:spcAft>
              <a:defRPr/>
            </a:pPr>
            <a:r>
              <a:rPr lang="en-GB" altLang="en-US" sz="2400" dirty="0">
                <a:solidFill>
                  <a:prstClr val="black"/>
                </a:solidFill>
                <a:latin typeface="Century Gothic" panose="020B0502020202020204"/>
              </a:rPr>
              <a:t>Ebola	/Marburg		?</a:t>
            </a:r>
          </a:p>
          <a:p>
            <a:pPr eaLnBrk="0" fontAlgn="base" hangingPunct="0">
              <a:spcBef>
                <a:spcPct val="0"/>
              </a:spcBef>
              <a:spcAft>
                <a:spcPct val="0"/>
              </a:spcAft>
              <a:defRPr/>
            </a:pPr>
            <a:r>
              <a:rPr lang="en-GB" altLang="en-US" sz="2400" dirty="0">
                <a:solidFill>
                  <a:prstClr val="black"/>
                </a:solidFill>
                <a:latin typeface="Century Gothic" panose="020B0502020202020204"/>
              </a:rPr>
              <a:t>SARS* 			Horse shoe bats, civet cats *severe acute respiratory syndrome</a:t>
            </a:r>
            <a:endParaRPr lang="en-GB" altLang="en-US" sz="2400" dirty="0">
              <a:solidFill>
                <a:prstClr val="white"/>
              </a:solidFill>
              <a:latin typeface="Century Gothic" panose="020B0502020202020204"/>
            </a:endParaRPr>
          </a:p>
        </p:txBody>
      </p:sp>
    </p:spTree>
    <p:extLst>
      <p:ext uri="{BB962C8B-B14F-4D97-AF65-F5344CB8AC3E}">
        <p14:creationId xmlns:p14="http://schemas.microsoft.com/office/powerpoint/2010/main" val="23488620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389189" y="927101"/>
            <a:ext cx="6345237" cy="709613"/>
          </a:xfrm>
        </p:spPr>
        <p:txBody>
          <a:bodyPr rtlCol="0">
            <a:normAutofit fontScale="90000"/>
          </a:bodyPr>
          <a:lstStyle/>
          <a:p>
            <a:pPr eaLnBrk="1" fontAlgn="auto" hangingPunct="1">
              <a:spcAft>
                <a:spcPts val="0"/>
              </a:spcAft>
              <a:defRPr/>
            </a:pPr>
            <a:r>
              <a:rPr lang="en-US" altLang="en-US" sz="4000" b="1"/>
              <a:t>DETECTION AND ENUMERATION OF VIRUSES</a:t>
            </a:r>
          </a:p>
        </p:txBody>
      </p:sp>
      <p:sp>
        <p:nvSpPr>
          <p:cNvPr id="358403" name="Rectangle 3"/>
          <p:cNvSpPr>
            <a:spLocks noGrp="1" noChangeArrowheads="1"/>
          </p:cNvSpPr>
          <p:nvPr>
            <p:ph idx="1"/>
          </p:nvPr>
        </p:nvSpPr>
        <p:spPr>
          <a:xfrm>
            <a:off x="1905000" y="2209800"/>
            <a:ext cx="8458200" cy="4267200"/>
          </a:xfrm>
        </p:spPr>
        <p:txBody>
          <a:bodyPr/>
          <a:lstStyle/>
          <a:p>
            <a:pPr eaLnBrk="1" hangingPunct="1">
              <a:defRPr/>
            </a:pPr>
            <a:r>
              <a:rPr lang="en-US" altLang="en-US" sz="2400" dirty="0"/>
              <a:t>Plague method where bacteriophage is used</a:t>
            </a:r>
          </a:p>
          <a:p>
            <a:pPr eaLnBrk="1" hangingPunct="1">
              <a:defRPr/>
            </a:pPr>
            <a:r>
              <a:rPr lang="en-US" altLang="en-US" sz="2400" dirty="0"/>
              <a:t>Growth of animal viruses in the laboratory. Involves using living animals like mice rabbits and guinea pigs. Following Koch’s postulate.</a:t>
            </a:r>
          </a:p>
          <a:p>
            <a:pPr marL="533400" indent="-533400" eaLnBrk="1" hangingPunct="1">
              <a:defRPr/>
            </a:pPr>
            <a:r>
              <a:rPr lang="en-US" altLang="en-US" sz="2400" dirty="0"/>
              <a:t>However, some human viruses cannot be grown in animals or can be grown but do not cause disease</a:t>
            </a:r>
          </a:p>
          <a:p>
            <a:pPr marL="533400" indent="-533400" eaLnBrk="1" hangingPunct="1">
              <a:defRPr/>
            </a:pPr>
            <a:r>
              <a:rPr lang="en-US" altLang="en-US" sz="2400" dirty="0"/>
              <a:t>This has been the problem with the slow progress made in HIV research because there are no animal models for the disease, HIV virus</a:t>
            </a:r>
          </a:p>
          <a:p>
            <a:pPr eaLnBrk="1" hangingPunct="1">
              <a:defRPr/>
            </a:pPr>
            <a:endParaRPr lang="en-US" altLang="en-US" sz="2400" dirty="0"/>
          </a:p>
        </p:txBody>
      </p:sp>
    </p:spTree>
    <p:extLst>
      <p:ext uri="{BB962C8B-B14F-4D97-AF65-F5344CB8AC3E}">
        <p14:creationId xmlns:p14="http://schemas.microsoft.com/office/powerpoint/2010/main" val="41211403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3"/>
          <p:cNvSpPr>
            <a:spLocks noGrp="1" noChangeArrowheads="1"/>
          </p:cNvSpPr>
          <p:nvPr>
            <p:ph idx="1"/>
          </p:nvPr>
        </p:nvSpPr>
        <p:spPr>
          <a:xfrm>
            <a:off x="1981200" y="2209800"/>
            <a:ext cx="8229600" cy="4419600"/>
          </a:xfrm>
        </p:spPr>
        <p:txBody>
          <a:bodyPr/>
          <a:lstStyle/>
          <a:p>
            <a:pPr marL="533400" indent="-533400" eaLnBrk="1" hangingPunct="1"/>
            <a:r>
              <a:rPr lang="en-US" altLang="en-US" sz="2400"/>
              <a:t>For example Chimpanzees can be infected with the HIV 1 virus i.e. Lentivirus but because they do not show symptoms of the disease, they cannot be used to study effects of viral growth and disease treatment</a:t>
            </a:r>
          </a:p>
          <a:p>
            <a:pPr marL="533400" indent="-533400" eaLnBrk="1" hangingPunct="1"/>
            <a:r>
              <a:rPr lang="en-US" altLang="en-US" sz="2400"/>
              <a:t>This explains why AIDS vaccines or drugs are presently being tested in humans in Kenya and South Africa, but the disease progresses so slowly in humans that it can take years to determine the effectiveness of these vaccines </a:t>
            </a:r>
          </a:p>
        </p:txBody>
      </p:sp>
    </p:spTree>
    <p:extLst>
      <p:ext uri="{BB962C8B-B14F-4D97-AF65-F5344CB8AC3E}">
        <p14:creationId xmlns:p14="http://schemas.microsoft.com/office/powerpoint/2010/main" val="18626116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3"/>
          <p:cNvSpPr>
            <a:spLocks noGrp="1" noChangeArrowheads="1"/>
          </p:cNvSpPr>
          <p:nvPr>
            <p:ph idx="1"/>
          </p:nvPr>
        </p:nvSpPr>
        <p:spPr>
          <a:xfrm>
            <a:off x="1981200" y="2286000"/>
            <a:ext cx="8229600" cy="4267200"/>
          </a:xfrm>
        </p:spPr>
        <p:txBody>
          <a:bodyPr/>
          <a:lstStyle/>
          <a:p>
            <a:pPr eaLnBrk="1" hangingPunct="1">
              <a:defRPr/>
            </a:pPr>
            <a:r>
              <a:rPr lang="en-US" altLang="en-US" sz="2400" dirty="0"/>
              <a:t>A breakthrough in this area of worry has been resolved. Presently, genetically engineered human T cells and human gamma globulin is being produced by mice and therefore it is now possible to infect them with human AIDS.</a:t>
            </a:r>
          </a:p>
          <a:p>
            <a:pPr marL="0" indent="0" eaLnBrk="1" hangingPunct="1">
              <a:buNone/>
              <a:defRPr/>
            </a:pPr>
            <a:endParaRPr lang="en-US" altLang="en-US" sz="2400" dirty="0"/>
          </a:p>
        </p:txBody>
      </p:sp>
    </p:spTree>
    <p:extLst>
      <p:ext uri="{BB962C8B-B14F-4D97-AF65-F5344CB8AC3E}">
        <p14:creationId xmlns:p14="http://schemas.microsoft.com/office/powerpoint/2010/main" val="4734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676400" y="1447800"/>
            <a:ext cx="3962400" cy="3429000"/>
          </a:xfrm>
          <a:prstGeom prst="rect">
            <a:avLst/>
          </a:prstGeom>
        </p:spPr>
      </p:pic>
      <p:sp>
        <p:nvSpPr>
          <p:cNvPr id="2" name="Rectangle 1"/>
          <p:cNvSpPr/>
          <p:nvPr/>
        </p:nvSpPr>
        <p:spPr>
          <a:xfrm>
            <a:off x="2598739" y="715964"/>
            <a:ext cx="3494087" cy="522287"/>
          </a:xfrm>
          <a:prstGeom prst="rect">
            <a:avLst/>
          </a:prstGeom>
        </p:spPr>
        <p:txBody>
          <a:bodyPr wrap="none">
            <a:spAutoFit/>
          </a:bodyPr>
          <a:lstStyle/>
          <a:p>
            <a:pPr eaLnBrk="0" fontAlgn="base" hangingPunct="0">
              <a:spcBef>
                <a:spcPct val="0"/>
              </a:spcBef>
              <a:spcAft>
                <a:spcPct val="0"/>
              </a:spcAft>
              <a:buFont typeface="Wingdings" panose="05000000000000000000" pitchFamily="2" charset="2"/>
              <a:buNone/>
              <a:defRPr/>
            </a:pPr>
            <a:r>
              <a:rPr lang="en-US" altLang="en-US" sz="2800" b="1" dirty="0">
                <a:solidFill>
                  <a:srgbClr val="EBEBEB"/>
                </a:solidFill>
              </a:rPr>
              <a:t>Hydrogen Sulphide</a:t>
            </a:r>
            <a:endParaRPr lang="en-US" altLang="en-US" sz="2800" dirty="0">
              <a:solidFill>
                <a:srgbClr val="EBEBEB"/>
              </a:solidFill>
            </a:endParaRPr>
          </a:p>
        </p:txBody>
      </p:sp>
      <p:pic>
        <p:nvPicPr>
          <p:cNvPr id="4" name="Picture 3"/>
          <p:cNvPicPr>
            <a:picLocks noChangeAspect="1"/>
          </p:cNvPicPr>
          <p:nvPr/>
        </p:nvPicPr>
        <p:blipFill>
          <a:blip r:embed="rId4"/>
          <a:stretch>
            <a:fillRect/>
          </a:stretch>
        </p:blipFill>
        <p:spPr>
          <a:xfrm>
            <a:off x="5655860" y="3098896"/>
            <a:ext cx="5012140" cy="3759105"/>
          </a:xfrm>
          <a:prstGeom prst="rect">
            <a:avLst/>
          </a:prstGeom>
        </p:spPr>
      </p:pic>
    </p:spTree>
    <p:extLst>
      <p:ext uri="{BB962C8B-B14F-4D97-AF65-F5344CB8AC3E}">
        <p14:creationId xmlns:p14="http://schemas.microsoft.com/office/powerpoint/2010/main" val="1292250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209800" y="990600"/>
            <a:ext cx="8229600" cy="533400"/>
          </a:xfrm>
        </p:spPr>
        <p:txBody>
          <a:bodyPr/>
          <a:lstStyle/>
          <a:p>
            <a:pPr eaLnBrk="1" hangingPunct="1"/>
            <a:r>
              <a:rPr lang="en-US" altLang="en-US" sz="2800" b="1" dirty="0"/>
              <a:t>Catalase Test</a:t>
            </a:r>
          </a:p>
        </p:txBody>
      </p:sp>
      <p:sp>
        <p:nvSpPr>
          <p:cNvPr id="251907" name="Rectangle 3"/>
          <p:cNvSpPr>
            <a:spLocks noGrp="1" noChangeArrowheads="1"/>
          </p:cNvSpPr>
          <p:nvPr>
            <p:ph idx="1"/>
          </p:nvPr>
        </p:nvSpPr>
        <p:spPr>
          <a:xfrm>
            <a:off x="2057400" y="2286001"/>
            <a:ext cx="8229600" cy="3616325"/>
          </a:xfrm>
        </p:spPr>
        <p:txBody>
          <a:bodyPr/>
          <a:lstStyle/>
          <a:p>
            <a:pPr eaLnBrk="1" hangingPunct="1"/>
            <a:r>
              <a:rPr lang="en-US" altLang="en-US" sz="2400" dirty="0"/>
              <a:t>Catalase is an enzyme which catalysis the breakdown of hydrogen peroxide to water and free oxygen. </a:t>
            </a:r>
          </a:p>
          <a:p>
            <a:pPr eaLnBrk="1" hangingPunct="1"/>
            <a:r>
              <a:rPr lang="en-US" altLang="en-US" sz="2400" dirty="0"/>
              <a:t>Catalase is produced by many bacteria species</a:t>
            </a:r>
          </a:p>
          <a:p>
            <a:pPr eaLnBrk="1" hangingPunct="1"/>
            <a:r>
              <a:rPr lang="en-US" altLang="en-US" sz="2400" i="1" dirty="0"/>
              <a:t>Micrococcus, Bacillus</a:t>
            </a:r>
            <a:r>
              <a:rPr lang="en-US" altLang="en-US" sz="2400" dirty="0"/>
              <a:t> and </a:t>
            </a:r>
            <a:r>
              <a:rPr lang="en-US" altLang="en-US" sz="2400" i="1" dirty="0"/>
              <a:t>Staphylococcus</a:t>
            </a:r>
            <a:r>
              <a:rPr lang="en-US" altLang="en-US" sz="2400" dirty="0"/>
              <a:t> but not for e.g. in </a:t>
            </a:r>
            <a:r>
              <a:rPr lang="en-US" altLang="en-US" sz="2400" i="1" dirty="0"/>
              <a:t>Lactobacillus</a:t>
            </a:r>
          </a:p>
          <a:p>
            <a:pPr eaLnBrk="1" hangingPunct="1"/>
            <a:r>
              <a:rPr lang="en-US" altLang="en-US" sz="2400" dirty="0"/>
              <a:t>Use 3% hydrogen peroxide and the rapid elaboration of oxygen bubbles occurring indicates a positive test .</a:t>
            </a:r>
          </a:p>
        </p:txBody>
      </p:sp>
    </p:spTree>
    <p:extLst>
      <p:ext uri="{BB962C8B-B14F-4D97-AF65-F5344CB8AC3E}">
        <p14:creationId xmlns:p14="http://schemas.microsoft.com/office/powerpoint/2010/main" val="10247153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1412</TotalTime>
  <Words>3587</Words>
  <Application>Microsoft Office PowerPoint</Application>
  <PresentationFormat>Widescreen</PresentationFormat>
  <Paragraphs>368</Paragraphs>
  <Slides>78</Slides>
  <Notes>60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6" baseType="lpstr">
      <vt:lpstr>Arial</vt:lpstr>
      <vt:lpstr>Calibri</vt:lpstr>
      <vt:lpstr>Century Gothic</vt:lpstr>
      <vt:lpstr>Verdana</vt:lpstr>
      <vt:lpstr>Wingdings</vt:lpstr>
      <vt:lpstr>Wingdings 3</vt:lpstr>
      <vt:lpstr>Ion Boardroom</vt:lpstr>
      <vt:lpstr>Bitmap Image</vt:lpstr>
      <vt:lpstr>Basic microbiology</vt:lpstr>
      <vt:lpstr>BIOCHEMICAL CHARACTERISTICS </vt:lpstr>
      <vt:lpstr>PowerPoint Presentation</vt:lpstr>
      <vt:lpstr>PowerPoint Presentation</vt:lpstr>
      <vt:lpstr>PowerPoint Presentation</vt:lpstr>
      <vt:lpstr>Hydrogen Sulphide</vt:lpstr>
      <vt:lpstr>Hydrogen Sulphide</vt:lpstr>
      <vt:lpstr>PowerPoint Presentation</vt:lpstr>
      <vt:lpstr>Catalase Test</vt:lpstr>
      <vt:lpstr>Catalase Test</vt:lpstr>
      <vt:lpstr>Catalase Test</vt:lpstr>
      <vt:lpstr>Coagulase test</vt:lpstr>
      <vt:lpstr>Coagulase test</vt:lpstr>
      <vt:lpstr>Oxidase Test </vt:lpstr>
      <vt:lpstr>Oxidase Test </vt:lpstr>
      <vt:lpstr>Proteolysis</vt:lpstr>
      <vt:lpstr>analytical profile index (API)</vt:lpstr>
      <vt:lpstr>analytical profile index (API)</vt:lpstr>
      <vt:lpstr>analytical profile index (API)</vt:lpstr>
      <vt:lpstr>Few thoughts</vt:lpstr>
      <vt:lpstr>PowerPoint Presentation</vt:lpstr>
      <vt:lpstr>PowerPoint Presentation</vt:lpstr>
      <vt:lpstr>PowerPoint Presentation</vt:lpstr>
      <vt:lpstr>PowerPoint Presentation</vt:lpstr>
      <vt:lpstr>Serology</vt:lpstr>
      <vt:lpstr>PowerPoint Presentation</vt:lpstr>
      <vt:lpstr>`</vt:lpstr>
      <vt:lpstr>Serology</vt:lpstr>
      <vt:lpstr>Slide agglutination test</vt:lpstr>
      <vt:lpstr>PowerPoint Presentation</vt:lpstr>
      <vt:lpstr>PowerPoint Presentation</vt:lpstr>
      <vt:lpstr>ELISA (Enzyme-linked immunosorbent assays)</vt:lpstr>
      <vt:lpstr>ELISA (Enzyme-linked immunosorbent assays)</vt:lpstr>
      <vt:lpstr>PowerPoint Presentation</vt:lpstr>
      <vt:lpstr>PowerPoint Presentation</vt:lpstr>
      <vt:lpstr>The Elisa Method</vt:lpstr>
      <vt:lpstr>False positives</vt:lpstr>
      <vt:lpstr>PowerPoint Presentation</vt:lpstr>
      <vt:lpstr>PowerPoint Presentation</vt:lpstr>
      <vt:lpstr>PowerPoint Presentation</vt:lpstr>
      <vt:lpstr>Western Blot</vt:lpstr>
      <vt:lpstr>PowerPoint Presentation</vt:lpstr>
      <vt:lpstr>PowerPoint Presentation</vt:lpstr>
      <vt:lpstr>PowerPoint Presentation</vt:lpstr>
      <vt:lpstr>PowerPoint Presentation</vt:lpstr>
      <vt:lpstr>Phage typing </vt:lpstr>
      <vt:lpstr>PowerPoint Presentation</vt:lpstr>
      <vt:lpstr>BACTERIA CLASSIFICATION</vt:lpstr>
      <vt:lpstr>PowerPoint Presentation</vt:lpstr>
      <vt:lpstr>PowerPoint Presentation</vt:lpstr>
      <vt:lpstr>PowerPoint Presentation</vt:lpstr>
      <vt:lpstr>What is the way out?</vt:lpstr>
      <vt:lpstr>PowerPoint Presentation</vt:lpstr>
      <vt:lpstr>PowerPoint Presentation</vt:lpstr>
      <vt:lpstr>DIFFERENT CLASSIFICATION SCHEMES</vt:lpstr>
      <vt:lpstr>NATURE OF VIRUSES </vt:lpstr>
      <vt:lpstr>PowerPoint Presentation</vt:lpstr>
      <vt:lpstr>Rabies virus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CATS AND DISEASE </vt:lpstr>
      <vt:lpstr>PowerPoint Presentation</vt:lpstr>
      <vt:lpstr>PowerPoint Presentation</vt:lpstr>
      <vt:lpstr> Ebola virus Unknown route of transmission (highly infectious through contact with body fluids); Zoonotic virus</vt:lpstr>
      <vt:lpstr>PowerPoint Presentation</vt:lpstr>
      <vt:lpstr>PowerPoint Presentation</vt:lpstr>
      <vt:lpstr>PowerPoint Presentation</vt:lpstr>
      <vt:lpstr>PowerPoint Presentation</vt:lpstr>
      <vt:lpstr>PowerPoint Presentation</vt:lpstr>
      <vt:lpstr>PowerPoint Presentation</vt:lpstr>
      <vt:lpstr>DETECTION AND ENUMERATION OF VIRUSES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microbiology</dc:title>
  <dc:creator>Linda</dc:creator>
  <cp:lastModifiedBy>Asher Baidoo</cp:lastModifiedBy>
  <cp:revision>9</cp:revision>
  <dcterms:created xsi:type="dcterms:W3CDTF">2016-11-18T01:04:20Z</dcterms:created>
  <dcterms:modified xsi:type="dcterms:W3CDTF">2016-11-30T01:11:24Z</dcterms:modified>
</cp:coreProperties>
</file>